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8" r:id="rId3"/>
    <p:sldId id="269" r:id="rId4"/>
    <p:sldId id="270" r:id="rId5"/>
    <p:sldId id="258" r:id="rId6"/>
    <p:sldId id="259" r:id="rId7"/>
    <p:sldId id="1569" r:id="rId8"/>
    <p:sldId id="271" r:id="rId9"/>
    <p:sldId id="257" r:id="rId10"/>
    <p:sldId id="265" r:id="rId11"/>
    <p:sldId id="272" r:id="rId12"/>
    <p:sldId id="273" r:id="rId13"/>
    <p:sldId id="274" r:id="rId14"/>
    <p:sldId id="280" r:id="rId15"/>
    <p:sldId id="281" r:id="rId16"/>
    <p:sldId id="1677" r:id="rId17"/>
    <p:sldId id="263" r:id="rId18"/>
    <p:sldId id="275" r:id="rId19"/>
    <p:sldId id="266" r:id="rId20"/>
    <p:sldId id="276" r:id="rId21"/>
    <p:sldId id="1582" r:id="rId22"/>
    <p:sldId id="260" r:id="rId23"/>
    <p:sldId id="267" r:id="rId24"/>
    <p:sldId id="277" r:id="rId25"/>
    <p:sldId id="1678" r:id="rId26"/>
    <p:sldId id="1673" r:id="rId27"/>
    <p:sldId id="362" r:id="rId28"/>
    <p:sldId id="1679" r:id="rId29"/>
    <p:sldId id="279" r:id="rId30"/>
    <p:sldId id="261" r:id="rId31"/>
    <p:sldId id="278" r:id="rId32"/>
    <p:sldId id="264" r:id="rId33"/>
    <p:sldId id="168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93" autoAdjust="0"/>
    <p:restoredTop sz="94660"/>
  </p:normalViewPr>
  <p:slideViewPr>
    <p:cSldViewPr snapToGrid="0">
      <p:cViewPr varScale="1">
        <p:scale>
          <a:sx n="57" d="100"/>
          <a:sy n="57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7ED93-3F77-4ED3-8D00-1F2BCFC9A6B1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A6A04A-06C2-49D6-BCEA-3BB48DF8AF99}">
      <dgm:prSet phldrT="[Текст]" custT="1"/>
      <dgm:spPr/>
      <dgm:t>
        <a:bodyPr/>
        <a:lstStyle/>
        <a:p>
          <a:r>
            <a:rPr lang="ru-RU" sz="1900" b="1" dirty="0"/>
            <a:t>развитие фонетико-фонематических процессов </a:t>
          </a:r>
          <a:endParaRPr lang="ru-RU" sz="1900" dirty="0"/>
        </a:p>
      </dgm:t>
    </dgm:pt>
    <dgm:pt modelId="{2A97A684-05E8-4293-847C-2EE583B2378E}" type="parTrans" cxnId="{4D1D1761-5F5B-4A8A-B2CE-937704A397E6}">
      <dgm:prSet/>
      <dgm:spPr/>
      <dgm:t>
        <a:bodyPr/>
        <a:lstStyle/>
        <a:p>
          <a:endParaRPr lang="ru-RU" sz="1900">
            <a:solidFill>
              <a:schemeClr val="tx1"/>
            </a:solidFill>
          </a:endParaRPr>
        </a:p>
      </dgm:t>
    </dgm:pt>
    <dgm:pt modelId="{2BCF8DC2-1081-4793-9082-3A02AA1D6D7B}" type="sibTrans" cxnId="{4D1D1761-5F5B-4A8A-B2CE-937704A397E6}">
      <dgm:prSet/>
      <dgm:spPr/>
      <dgm:t>
        <a:bodyPr/>
        <a:lstStyle/>
        <a:p>
          <a:endParaRPr lang="ru-RU" sz="1900">
            <a:solidFill>
              <a:schemeClr val="tx1"/>
            </a:solidFill>
          </a:endParaRPr>
        </a:p>
      </dgm:t>
    </dgm:pt>
    <dgm:pt modelId="{3DC6ED33-574B-4C3F-B463-9A0DAB6C38F7}">
      <dgm:prSet phldrT="[Текст]" custT="1"/>
      <dgm:spPr/>
      <dgm:t>
        <a:bodyPr/>
        <a:lstStyle/>
        <a:p>
          <a:r>
            <a:rPr lang="ru-RU" sz="1900" b="1"/>
            <a:t>знакомство с буквами, развитие мелкой моторики</a:t>
          </a:r>
          <a:endParaRPr lang="ru-RU" sz="1900"/>
        </a:p>
      </dgm:t>
    </dgm:pt>
    <dgm:pt modelId="{86E3EFB5-1807-4632-A0B9-67DF9B9EA5FE}" type="parTrans" cxnId="{2570A2A7-679A-4C75-8C77-9FA813EC4D2F}">
      <dgm:prSet/>
      <dgm:spPr/>
      <dgm:t>
        <a:bodyPr/>
        <a:lstStyle/>
        <a:p>
          <a:endParaRPr lang="ru-RU" sz="1900">
            <a:solidFill>
              <a:schemeClr val="tx1"/>
            </a:solidFill>
          </a:endParaRPr>
        </a:p>
      </dgm:t>
    </dgm:pt>
    <dgm:pt modelId="{344E44BA-F68F-417E-989D-8070850A54F4}" type="sibTrans" cxnId="{2570A2A7-679A-4C75-8C77-9FA813EC4D2F}">
      <dgm:prSet/>
      <dgm:spPr/>
      <dgm:t>
        <a:bodyPr/>
        <a:lstStyle/>
        <a:p>
          <a:endParaRPr lang="ru-RU" sz="1900">
            <a:solidFill>
              <a:schemeClr val="tx1"/>
            </a:solidFill>
          </a:endParaRPr>
        </a:p>
      </dgm:t>
    </dgm:pt>
    <dgm:pt modelId="{2E529C3E-2FFE-4FBC-8147-631C67922CDD}">
      <dgm:prSet phldrT="[Текст]" custT="1"/>
      <dgm:spPr/>
      <dgm:t>
        <a:bodyPr/>
        <a:lstStyle/>
        <a:p>
          <a:r>
            <a:rPr lang="ru-RU" sz="1900" b="1"/>
            <a:t>развитие связной речи</a:t>
          </a:r>
          <a:endParaRPr lang="ru-RU" sz="1900"/>
        </a:p>
      </dgm:t>
    </dgm:pt>
    <dgm:pt modelId="{D339A955-3AC3-42BF-877D-DB39CBB2D11A}" type="parTrans" cxnId="{7A0F4F69-B2E2-486C-8507-9535D9934B98}">
      <dgm:prSet/>
      <dgm:spPr/>
      <dgm:t>
        <a:bodyPr/>
        <a:lstStyle/>
        <a:p>
          <a:endParaRPr lang="ru-RU" sz="1900">
            <a:solidFill>
              <a:schemeClr val="tx1"/>
            </a:solidFill>
          </a:endParaRPr>
        </a:p>
      </dgm:t>
    </dgm:pt>
    <dgm:pt modelId="{39B9AC58-F56B-471A-A387-B1BCE427F69D}" type="sibTrans" cxnId="{7A0F4F69-B2E2-486C-8507-9535D9934B98}">
      <dgm:prSet/>
      <dgm:spPr/>
      <dgm:t>
        <a:bodyPr/>
        <a:lstStyle/>
        <a:p>
          <a:endParaRPr lang="ru-RU" sz="1900">
            <a:solidFill>
              <a:schemeClr val="tx1"/>
            </a:solidFill>
          </a:endParaRPr>
        </a:p>
      </dgm:t>
    </dgm:pt>
    <dgm:pt modelId="{8F3C71F6-1414-4E16-990C-C541E742DDBC}" type="pres">
      <dgm:prSet presAssocID="{AD57ED93-3F77-4ED3-8D00-1F2BCFC9A6B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CB3E45-3C88-4915-AC99-917FE1A1C33B}" type="pres">
      <dgm:prSet presAssocID="{18A6A04A-06C2-49D6-BCEA-3BB48DF8AF99}" presName="parentLin" presStyleCnt="0"/>
      <dgm:spPr/>
    </dgm:pt>
    <dgm:pt modelId="{CBCAD1A7-1BD9-429F-A2F1-7C1AF4DEA71D}" type="pres">
      <dgm:prSet presAssocID="{18A6A04A-06C2-49D6-BCEA-3BB48DF8AF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F17E23-99DA-499C-AECC-D23AC8319DB7}" type="pres">
      <dgm:prSet presAssocID="{18A6A04A-06C2-49D6-BCEA-3BB48DF8AF9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C004D-CC47-45BB-BDE8-036221CAD70A}" type="pres">
      <dgm:prSet presAssocID="{18A6A04A-06C2-49D6-BCEA-3BB48DF8AF99}" presName="negativeSpace" presStyleCnt="0"/>
      <dgm:spPr/>
    </dgm:pt>
    <dgm:pt modelId="{8AEDC03F-8A7A-495D-A131-878B38125A9E}" type="pres">
      <dgm:prSet presAssocID="{18A6A04A-06C2-49D6-BCEA-3BB48DF8AF99}" presName="childText" presStyleLbl="conFgAcc1" presStyleIdx="0" presStyleCnt="3">
        <dgm:presLayoutVars>
          <dgm:bulletEnabled val="1"/>
        </dgm:presLayoutVars>
      </dgm:prSet>
      <dgm:spPr/>
    </dgm:pt>
    <dgm:pt modelId="{CE829330-26DA-44AB-9BE7-00549CE2AA25}" type="pres">
      <dgm:prSet presAssocID="{2BCF8DC2-1081-4793-9082-3A02AA1D6D7B}" presName="spaceBetweenRectangles" presStyleCnt="0"/>
      <dgm:spPr/>
    </dgm:pt>
    <dgm:pt modelId="{B52EF61B-2C4A-4301-840C-703455D38A73}" type="pres">
      <dgm:prSet presAssocID="{3DC6ED33-574B-4C3F-B463-9A0DAB6C38F7}" presName="parentLin" presStyleCnt="0"/>
      <dgm:spPr/>
    </dgm:pt>
    <dgm:pt modelId="{09DE869C-E9BF-4E41-8194-39AFB96A1480}" type="pres">
      <dgm:prSet presAssocID="{3DC6ED33-574B-4C3F-B463-9A0DAB6C38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9FDE840-E6DE-42D0-A484-092E7C953B9B}" type="pres">
      <dgm:prSet presAssocID="{3DC6ED33-574B-4C3F-B463-9A0DAB6C38F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D0159-B6CD-4635-8141-B6BA9BAA4F47}" type="pres">
      <dgm:prSet presAssocID="{3DC6ED33-574B-4C3F-B463-9A0DAB6C38F7}" presName="negativeSpace" presStyleCnt="0"/>
      <dgm:spPr/>
    </dgm:pt>
    <dgm:pt modelId="{0CE156BC-9B91-4534-BADE-F96934FFF679}" type="pres">
      <dgm:prSet presAssocID="{3DC6ED33-574B-4C3F-B463-9A0DAB6C38F7}" presName="childText" presStyleLbl="conFgAcc1" presStyleIdx="1" presStyleCnt="3">
        <dgm:presLayoutVars>
          <dgm:bulletEnabled val="1"/>
        </dgm:presLayoutVars>
      </dgm:prSet>
      <dgm:spPr/>
    </dgm:pt>
    <dgm:pt modelId="{3ABA5688-CAE4-4425-8B0E-4F6315A1B130}" type="pres">
      <dgm:prSet presAssocID="{344E44BA-F68F-417E-989D-8070850A54F4}" presName="spaceBetweenRectangles" presStyleCnt="0"/>
      <dgm:spPr/>
    </dgm:pt>
    <dgm:pt modelId="{59A1D14C-8A53-48E5-9E6F-840BFA146A87}" type="pres">
      <dgm:prSet presAssocID="{2E529C3E-2FFE-4FBC-8147-631C67922CDD}" presName="parentLin" presStyleCnt="0"/>
      <dgm:spPr/>
    </dgm:pt>
    <dgm:pt modelId="{190BB143-37DF-4090-A9D0-98643E87B7EF}" type="pres">
      <dgm:prSet presAssocID="{2E529C3E-2FFE-4FBC-8147-631C67922CD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9A8A93F-0167-4706-9F2D-CF017E0C3780}" type="pres">
      <dgm:prSet presAssocID="{2E529C3E-2FFE-4FBC-8147-631C67922C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3AB52-E92A-44BB-BD3F-C93F446CA573}" type="pres">
      <dgm:prSet presAssocID="{2E529C3E-2FFE-4FBC-8147-631C67922CDD}" presName="negativeSpace" presStyleCnt="0"/>
      <dgm:spPr/>
    </dgm:pt>
    <dgm:pt modelId="{365B6DA4-BC34-44D3-9F8A-DD9414D3BC68}" type="pres">
      <dgm:prSet presAssocID="{2E529C3E-2FFE-4FBC-8147-631C67922CD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0F4F69-B2E2-486C-8507-9535D9934B98}" srcId="{AD57ED93-3F77-4ED3-8D00-1F2BCFC9A6B1}" destId="{2E529C3E-2FFE-4FBC-8147-631C67922CDD}" srcOrd="2" destOrd="0" parTransId="{D339A955-3AC3-42BF-877D-DB39CBB2D11A}" sibTransId="{39B9AC58-F56B-471A-A387-B1BCE427F69D}"/>
    <dgm:cxn modelId="{2570A2A7-679A-4C75-8C77-9FA813EC4D2F}" srcId="{AD57ED93-3F77-4ED3-8D00-1F2BCFC9A6B1}" destId="{3DC6ED33-574B-4C3F-B463-9A0DAB6C38F7}" srcOrd="1" destOrd="0" parTransId="{86E3EFB5-1807-4632-A0B9-67DF9B9EA5FE}" sibTransId="{344E44BA-F68F-417E-989D-8070850A54F4}"/>
    <dgm:cxn modelId="{2E68E4D2-C1B5-4FA5-B084-B3E8E9F261D9}" type="presOf" srcId="{AD57ED93-3F77-4ED3-8D00-1F2BCFC9A6B1}" destId="{8F3C71F6-1414-4E16-990C-C541E742DDBC}" srcOrd="0" destOrd="0" presId="urn:microsoft.com/office/officeart/2005/8/layout/list1"/>
    <dgm:cxn modelId="{D6C2DF60-1B81-46A0-8D0E-29659211798F}" type="presOf" srcId="{3DC6ED33-574B-4C3F-B463-9A0DAB6C38F7}" destId="{79FDE840-E6DE-42D0-A484-092E7C953B9B}" srcOrd="1" destOrd="0" presId="urn:microsoft.com/office/officeart/2005/8/layout/list1"/>
    <dgm:cxn modelId="{F2279D6C-5130-4D0D-9E02-4562379736A2}" type="presOf" srcId="{18A6A04A-06C2-49D6-BCEA-3BB48DF8AF99}" destId="{0CF17E23-99DA-499C-AECC-D23AC8319DB7}" srcOrd="1" destOrd="0" presId="urn:microsoft.com/office/officeart/2005/8/layout/list1"/>
    <dgm:cxn modelId="{6BA35282-302B-4339-A8BD-216227889DEF}" type="presOf" srcId="{2E529C3E-2FFE-4FBC-8147-631C67922CDD}" destId="{190BB143-37DF-4090-A9D0-98643E87B7EF}" srcOrd="0" destOrd="0" presId="urn:microsoft.com/office/officeart/2005/8/layout/list1"/>
    <dgm:cxn modelId="{C7482465-738F-4A39-9512-8F5536EA0DF0}" type="presOf" srcId="{3DC6ED33-574B-4C3F-B463-9A0DAB6C38F7}" destId="{09DE869C-E9BF-4E41-8194-39AFB96A1480}" srcOrd="0" destOrd="0" presId="urn:microsoft.com/office/officeart/2005/8/layout/list1"/>
    <dgm:cxn modelId="{B40B78DD-6B69-45D0-A9CF-F956D6D1013B}" type="presOf" srcId="{2E529C3E-2FFE-4FBC-8147-631C67922CDD}" destId="{C9A8A93F-0167-4706-9F2D-CF017E0C3780}" srcOrd="1" destOrd="0" presId="urn:microsoft.com/office/officeart/2005/8/layout/list1"/>
    <dgm:cxn modelId="{4D1D1761-5F5B-4A8A-B2CE-937704A397E6}" srcId="{AD57ED93-3F77-4ED3-8D00-1F2BCFC9A6B1}" destId="{18A6A04A-06C2-49D6-BCEA-3BB48DF8AF99}" srcOrd="0" destOrd="0" parTransId="{2A97A684-05E8-4293-847C-2EE583B2378E}" sibTransId="{2BCF8DC2-1081-4793-9082-3A02AA1D6D7B}"/>
    <dgm:cxn modelId="{7E18A9A1-B35B-4F6F-8D4F-9366314B168B}" type="presOf" srcId="{18A6A04A-06C2-49D6-BCEA-3BB48DF8AF99}" destId="{CBCAD1A7-1BD9-429F-A2F1-7C1AF4DEA71D}" srcOrd="0" destOrd="0" presId="urn:microsoft.com/office/officeart/2005/8/layout/list1"/>
    <dgm:cxn modelId="{ABAA7450-C551-407D-939A-E00015971D71}" type="presParOf" srcId="{8F3C71F6-1414-4E16-990C-C541E742DDBC}" destId="{97CB3E45-3C88-4915-AC99-917FE1A1C33B}" srcOrd="0" destOrd="0" presId="urn:microsoft.com/office/officeart/2005/8/layout/list1"/>
    <dgm:cxn modelId="{3F9562CD-C5C0-4913-B3EE-11EE14B2B0CC}" type="presParOf" srcId="{97CB3E45-3C88-4915-AC99-917FE1A1C33B}" destId="{CBCAD1A7-1BD9-429F-A2F1-7C1AF4DEA71D}" srcOrd="0" destOrd="0" presId="urn:microsoft.com/office/officeart/2005/8/layout/list1"/>
    <dgm:cxn modelId="{3158CE8A-36CD-410A-AC63-88EAF30EBD67}" type="presParOf" srcId="{97CB3E45-3C88-4915-AC99-917FE1A1C33B}" destId="{0CF17E23-99DA-499C-AECC-D23AC8319DB7}" srcOrd="1" destOrd="0" presId="urn:microsoft.com/office/officeart/2005/8/layout/list1"/>
    <dgm:cxn modelId="{F4B8BCB9-E61E-437C-86C5-CAE58E9E1B71}" type="presParOf" srcId="{8F3C71F6-1414-4E16-990C-C541E742DDBC}" destId="{7EDC004D-CC47-45BB-BDE8-036221CAD70A}" srcOrd="1" destOrd="0" presId="urn:microsoft.com/office/officeart/2005/8/layout/list1"/>
    <dgm:cxn modelId="{6B30F334-7729-480F-9887-B9D2E6666687}" type="presParOf" srcId="{8F3C71F6-1414-4E16-990C-C541E742DDBC}" destId="{8AEDC03F-8A7A-495D-A131-878B38125A9E}" srcOrd="2" destOrd="0" presId="urn:microsoft.com/office/officeart/2005/8/layout/list1"/>
    <dgm:cxn modelId="{6DC41D95-A5F4-48EC-A5C8-29A0753E8ABB}" type="presParOf" srcId="{8F3C71F6-1414-4E16-990C-C541E742DDBC}" destId="{CE829330-26DA-44AB-9BE7-00549CE2AA25}" srcOrd="3" destOrd="0" presId="urn:microsoft.com/office/officeart/2005/8/layout/list1"/>
    <dgm:cxn modelId="{5C9DC28B-50D4-4104-A130-ACC22E315160}" type="presParOf" srcId="{8F3C71F6-1414-4E16-990C-C541E742DDBC}" destId="{B52EF61B-2C4A-4301-840C-703455D38A73}" srcOrd="4" destOrd="0" presId="urn:microsoft.com/office/officeart/2005/8/layout/list1"/>
    <dgm:cxn modelId="{C2C7C789-0742-41D0-ABC1-4943616CE929}" type="presParOf" srcId="{B52EF61B-2C4A-4301-840C-703455D38A73}" destId="{09DE869C-E9BF-4E41-8194-39AFB96A1480}" srcOrd="0" destOrd="0" presId="urn:microsoft.com/office/officeart/2005/8/layout/list1"/>
    <dgm:cxn modelId="{1EF62900-979D-4A89-8A35-312C1E7E6F19}" type="presParOf" srcId="{B52EF61B-2C4A-4301-840C-703455D38A73}" destId="{79FDE840-E6DE-42D0-A484-092E7C953B9B}" srcOrd="1" destOrd="0" presId="urn:microsoft.com/office/officeart/2005/8/layout/list1"/>
    <dgm:cxn modelId="{64DAB5EA-9857-4224-96FF-DD82F8E96CCF}" type="presParOf" srcId="{8F3C71F6-1414-4E16-990C-C541E742DDBC}" destId="{BECD0159-B6CD-4635-8141-B6BA9BAA4F47}" srcOrd="5" destOrd="0" presId="urn:microsoft.com/office/officeart/2005/8/layout/list1"/>
    <dgm:cxn modelId="{17E66695-3E63-4082-BA5A-112DCCF86780}" type="presParOf" srcId="{8F3C71F6-1414-4E16-990C-C541E742DDBC}" destId="{0CE156BC-9B91-4534-BADE-F96934FFF679}" srcOrd="6" destOrd="0" presId="urn:microsoft.com/office/officeart/2005/8/layout/list1"/>
    <dgm:cxn modelId="{D7CF871C-043E-4996-958D-D248218FADD4}" type="presParOf" srcId="{8F3C71F6-1414-4E16-990C-C541E742DDBC}" destId="{3ABA5688-CAE4-4425-8B0E-4F6315A1B130}" srcOrd="7" destOrd="0" presId="urn:microsoft.com/office/officeart/2005/8/layout/list1"/>
    <dgm:cxn modelId="{18E57D0C-7C7A-420D-B506-76B6A1DA872F}" type="presParOf" srcId="{8F3C71F6-1414-4E16-990C-C541E742DDBC}" destId="{59A1D14C-8A53-48E5-9E6F-840BFA146A87}" srcOrd="8" destOrd="0" presId="urn:microsoft.com/office/officeart/2005/8/layout/list1"/>
    <dgm:cxn modelId="{60AC92CB-D76D-4D76-957A-69ECB91BF0E2}" type="presParOf" srcId="{59A1D14C-8A53-48E5-9E6F-840BFA146A87}" destId="{190BB143-37DF-4090-A9D0-98643E87B7EF}" srcOrd="0" destOrd="0" presId="urn:microsoft.com/office/officeart/2005/8/layout/list1"/>
    <dgm:cxn modelId="{7C5057B6-410B-42E6-8ACC-0DAE4DE2A0EA}" type="presParOf" srcId="{59A1D14C-8A53-48E5-9E6F-840BFA146A87}" destId="{C9A8A93F-0167-4706-9F2D-CF017E0C3780}" srcOrd="1" destOrd="0" presId="urn:microsoft.com/office/officeart/2005/8/layout/list1"/>
    <dgm:cxn modelId="{D2D0CBA9-8B0A-41EF-BE27-6B541375EC5D}" type="presParOf" srcId="{8F3C71F6-1414-4E16-990C-C541E742DDBC}" destId="{DF63AB52-E92A-44BB-BD3F-C93F446CA573}" srcOrd="9" destOrd="0" presId="urn:microsoft.com/office/officeart/2005/8/layout/list1"/>
    <dgm:cxn modelId="{32BD0F74-A590-452C-809D-6140AB085581}" type="presParOf" srcId="{8F3C71F6-1414-4E16-990C-C541E742DDBC}" destId="{365B6DA4-BC34-44D3-9F8A-DD9414D3BC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76A85C-CE57-418B-B975-4A288192091D}" type="doc">
      <dgm:prSet loTypeId="urn:microsoft.com/office/officeart/2005/8/layout/v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50D757-EC78-41FC-8370-B527305E6971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АНАЛИТИЧЕСКИЙ</a:t>
          </a:r>
        </a:p>
      </dgm:t>
    </dgm:pt>
    <dgm:pt modelId="{BC6CF281-E86F-4BAB-9D71-C0CBEE1CB8D4}" type="parTrans" cxnId="{A4FB9B19-DDE5-4483-9F5E-2024A86DBF0A}">
      <dgm:prSet/>
      <dgm:spPr/>
      <dgm:t>
        <a:bodyPr/>
        <a:lstStyle/>
        <a:p>
          <a:endParaRPr lang="ru-RU"/>
        </a:p>
      </dgm:t>
    </dgm:pt>
    <dgm:pt modelId="{CCDBEF73-0824-45BE-A784-64834820D0CC}" type="sibTrans" cxnId="{A4FB9B19-DDE5-4483-9F5E-2024A86DBF0A}">
      <dgm:prSet/>
      <dgm:spPr/>
      <dgm:t>
        <a:bodyPr/>
        <a:lstStyle/>
        <a:p>
          <a:endParaRPr lang="ru-RU"/>
        </a:p>
      </dgm:t>
    </dgm:pt>
    <dgm:pt modelId="{1B9F861F-636A-4B03-A7EF-36F9069D1A79}">
      <dgm:prSet phldrT="[Текст]" custT="1"/>
      <dgm:spPr/>
      <dgm:t>
        <a:bodyPr/>
        <a:lstStyle/>
        <a:p>
          <a:pPr>
            <a:buNone/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Вычленение и овладение отдельными элементами</a:t>
          </a:r>
        </a:p>
      </dgm:t>
    </dgm:pt>
    <dgm:pt modelId="{1324E50C-01AF-410D-B9A8-0573E713D75E}" type="parTrans" cxnId="{0A7C42C4-CEBD-4F90-9E0B-2F47B0C3C3CB}">
      <dgm:prSet/>
      <dgm:spPr/>
      <dgm:t>
        <a:bodyPr/>
        <a:lstStyle/>
        <a:p>
          <a:endParaRPr lang="ru-RU"/>
        </a:p>
      </dgm:t>
    </dgm:pt>
    <dgm:pt modelId="{EFD0EADF-78A7-4203-B8A4-29DBA951820F}" type="sibTrans" cxnId="{0A7C42C4-CEBD-4F90-9E0B-2F47B0C3C3CB}">
      <dgm:prSet/>
      <dgm:spPr/>
      <dgm:t>
        <a:bodyPr/>
        <a:lstStyle/>
        <a:p>
          <a:endParaRPr lang="ru-RU"/>
        </a:p>
      </dgm:t>
    </dgm:pt>
    <dgm:pt modelId="{ABEBE135-7CDF-4C76-8070-B2C0ABDBB744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СИНТЕТИЧЕСКИЙ</a:t>
          </a:r>
        </a:p>
      </dgm:t>
    </dgm:pt>
    <dgm:pt modelId="{A8A63C5D-A1A2-4148-91B8-28F37206FFBF}" type="parTrans" cxnId="{715A76EF-CE0F-4F24-9F03-A9B5B8CC32A9}">
      <dgm:prSet/>
      <dgm:spPr/>
      <dgm:t>
        <a:bodyPr/>
        <a:lstStyle/>
        <a:p>
          <a:endParaRPr lang="ru-RU"/>
        </a:p>
      </dgm:t>
    </dgm:pt>
    <dgm:pt modelId="{F029F5AF-462E-46D5-AD19-16A8DF134CCA}" type="sibTrans" cxnId="{715A76EF-CE0F-4F24-9F03-A9B5B8CC32A9}">
      <dgm:prSet/>
      <dgm:spPr/>
      <dgm:t>
        <a:bodyPr/>
        <a:lstStyle/>
        <a:p>
          <a:endParaRPr lang="ru-RU"/>
        </a:p>
      </dgm:t>
    </dgm:pt>
    <dgm:pt modelId="{30301FFF-B4D4-47AA-8CFC-DC1BF7CAFA18}">
      <dgm:prSet phldrT="[Текст]" custT="1"/>
      <dgm:spPr/>
      <dgm:t>
        <a:bodyPr/>
        <a:lstStyle/>
        <a:p>
          <a:pPr>
            <a:buNone/>
          </a:pPr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Соединение отдельных элементов в целое</a:t>
          </a:r>
        </a:p>
      </dgm:t>
    </dgm:pt>
    <dgm:pt modelId="{864FF673-B86E-445B-92FB-C4E81E8915E9}" type="parTrans" cxnId="{154D4BF5-AB42-4E87-AB6C-2804DC22A478}">
      <dgm:prSet/>
      <dgm:spPr/>
      <dgm:t>
        <a:bodyPr/>
        <a:lstStyle/>
        <a:p>
          <a:endParaRPr lang="ru-RU"/>
        </a:p>
      </dgm:t>
    </dgm:pt>
    <dgm:pt modelId="{7B9C1307-8839-448D-A60D-E27656D72A56}" type="sibTrans" cxnId="{154D4BF5-AB42-4E87-AB6C-2804DC22A478}">
      <dgm:prSet/>
      <dgm:spPr/>
      <dgm:t>
        <a:bodyPr/>
        <a:lstStyle/>
        <a:p>
          <a:endParaRPr lang="ru-RU"/>
        </a:p>
      </dgm:t>
    </dgm:pt>
    <dgm:pt modelId="{07A99DB6-11FE-4BF1-A02E-F6C0263EBE77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</a:t>
          </a:r>
        </a:p>
      </dgm:t>
    </dgm:pt>
    <dgm:pt modelId="{50DE0894-B58B-414B-8E75-08652DDF454D}" type="parTrans" cxnId="{99B4BDA4-FF48-44B8-9314-360CD7490B4C}">
      <dgm:prSet/>
      <dgm:spPr/>
      <dgm:t>
        <a:bodyPr/>
        <a:lstStyle/>
        <a:p>
          <a:endParaRPr lang="ru-RU"/>
        </a:p>
      </dgm:t>
    </dgm:pt>
    <dgm:pt modelId="{DAEE3F1E-6063-4565-A223-B3E60AEEFF31}" type="sibTrans" cxnId="{99B4BDA4-FF48-44B8-9314-360CD7490B4C}">
      <dgm:prSet/>
      <dgm:spPr/>
      <dgm:t>
        <a:bodyPr/>
        <a:lstStyle/>
        <a:p>
          <a:endParaRPr lang="ru-RU"/>
        </a:p>
      </dgm:t>
    </dgm:pt>
    <dgm:pt modelId="{6874F760-0D01-4A98-AFE9-F601D4F0832B}">
      <dgm:prSet custT="1"/>
      <dgm:spPr/>
      <dgm:t>
        <a:bodyPr/>
        <a:lstStyle/>
        <a:p>
          <a:pPr>
            <a:buNone/>
          </a:pPr>
          <a:r>
            <a: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 графического навыка как действия, которое характеризуется высокой степенью усвоения и отсутствием поэлементной сознательной регуляции и контроля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3BB0A-FF9D-4330-89A3-6B13B3153323}" type="parTrans" cxnId="{D9903557-45C9-43CB-8FA2-BC34975A93F4}">
      <dgm:prSet/>
      <dgm:spPr/>
      <dgm:t>
        <a:bodyPr/>
        <a:lstStyle/>
        <a:p>
          <a:endParaRPr lang="ru-RU"/>
        </a:p>
      </dgm:t>
    </dgm:pt>
    <dgm:pt modelId="{392FBF09-AE6B-465E-8EDB-A3845E848BC7}" type="sibTrans" cxnId="{D9903557-45C9-43CB-8FA2-BC34975A93F4}">
      <dgm:prSet/>
      <dgm:spPr/>
      <dgm:t>
        <a:bodyPr/>
        <a:lstStyle/>
        <a:p>
          <a:endParaRPr lang="ru-RU"/>
        </a:p>
      </dgm:t>
    </dgm:pt>
    <dgm:pt modelId="{5A77F628-7742-4EA8-BB38-2B12434FE0A0}" type="pres">
      <dgm:prSet presAssocID="{C976A85C-CE57-418B-B975-4A288192091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90E2E54-7043-4566-BF6E-E89D8EC86873}" type="pres">
      <dgm:prSet presAssocID="{8450D757-EC78-41FC-8370-B527305E6971}" presName="linNode" presStyleCnt="0"/>
      <dgm:spPr/>
    </dgm:pt>
    <dgm:pt modelId="{5167499B-D21E-458B-8D4A-FA14E5BE22C6}" type="pres">
      <dgm:prSet presAssocID="{8450D757-EC78-41FC-8370-B527305E697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0887D-F801-41A0-BB85-61CA385E75A1}" type="pres">
      <dgm:prSet presAssocID="{8450D757-EC78-41FC-8370-B527305E697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003B6-8F9B-47CD-89FD-98840CB49013}" type="pres">
      <dgm:prSet presAssocID="{CCDBEF73-0824-45BE-A784-64834820D0CC}" presName="spacing" presStyleCnt="0"/>
      <dgm:spPr/>
    </dgm:pt>
    <dgm:pt modelId="{588251AD-1ABF-4BD9-8CB7-41D68322C973}" type="pres">
      <dgm:prSet presAssocID="{ABEBE135-7CDF-4C76-8070-B2C0ABDBB744}" presName="linNode" presStyleCnt="0"/>
      <dgm:spPr/>
    </dgm:pt>
    <dgm:pt modelId="{E1805BDF-A9FE-4360-93A2-A2A55E781332}" type="pres">
      <dgm:prSet presAssocID="{ABEBE135-7CDF-4C76-8070-B2C0ABDBB74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AF91A-96C7-4E2F-8132-8924C9518BA2}" type="pres">
      <dgm:prSet presAssocID="{ABEBE135-7CDF-4C76-8070-B2C0ABDBB74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4FDFA-8180-43D5-89FE-F544807127DE}" type="pres">
      <dgm:prSet presAssocID="{F029F5AF-462E-46D5-AD19-16A8DF134CCA}" presName="spacing" presStyleCnt="0"/>
      <dgm:spPr/>
    </dgm:pt>
    <dgm:pt modelId="{8A036D71-2CAF-44C3-8904-EE4B2311E957}" type="pres">
      <dgm:prSet presAssocID="{07A99DB6-11FE-4BF1-A02E-F6C0263EBE77}" presName="linNode" presStyleCnt="0"/>
      <dgm:spPr/>
    </dgm:pt>
    <dgm:pt modelId="{9F4DC9F3-006A-4855-9FBC-4BAB917D9469}" type="pres">
      <dgm:prSet presAssocID="{07A99DB6-11FE-4BF1-A02E-F6C0263EBE7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A94EF-D36B-4A00-9153-B66C67F70E0E}" type="pres">
      <dgm:prSet presAssocID="{07A99DB6-11FE-4BF1-A02E-F6C0263EBE7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1E39D-0267-4414-AD70-9CD29FCDB825}" type="presOf" srcId="{8450D757-EC78-41FC-8370-B527305E6971}" destId="{5167499B-D21E-458B-8D4A-FA14E5BE22C6}" srcOrd="0" destOrd="0" presId="urn:microsoft.com/office/officeart/2005/8/layout/vList6"/>
    <dgm:cxn modelId="{A4FB9B19-DDE5-4483-9F5E-2024A86DBF0A}" srcId="{C976A85C-CE57-418B-B975-4A288192091D}" destId="{8450D757-EC78-41FC-8370-B527305E6971}" srcOrd="0" destOrd="0" parTransId="{BC6CF281-E86F-4BAB-9D71-C0CBEE1CB8D4}" sibTransId="{CCDBEF73-0824-45BE-A784-64834820D0CC}"/>
    <dgm:cxn modelId="{154D4BF5-AB42-4E87-AB6C-2804DC22A478}" srcId="{ABEBE135-7CDF-4C76-8070-B2C0ABDBB744}" destId="{30301FFF-B4D4-47AA-8CFC-DC1BF7CAFA18}" srcOrd="0" destOrd="0" parTransId="{864FF673-B86E-445B-92FB-C4E81E8915E9}" sibTransId="{7B9C1307-8839-448D-A60D-E27656D72A56}"/>
    <dgm:cxn modelId="{7B420942-5851-470B-946C-50796298CDB3}" type="presOf" srcId="{30301FFF-B4D4-47AA-8CFC-DC1BF7CAFA18}" destId="{D0CAF91A-96C7-4E2F-8132-8924C9518BA2}" srcOrd="0" destOrd="0" presId="urn:microsoft.com/office/officeart/2005/8/layout/vList6"/>
    <dgm:cxn modelId="{0A7C42C4-CEBD-4F90-9E0B-2F47B0C3C3CB}" srcId="{8450D757-EC78-41FC-8370-B527305E6971}" destId="{1B9F861F-636A-4B03-A7EF-36F9069D1A79}" srcOrd="0" destOrd="0" parTransId="{1324E50C-01AF-410D-B9A8-0573E713D75E}" sibTransId="{EFD0EADF-78A7-4203-B8A4-29DBA951820F}"/>
    <dgm:cxn modelId="{0A1FDC59-C797-43CB-BE72-1F64F25C8340}" type="presOf" srcId="{ABEBE135-7CDF-4C76-8070-B2C0ABDBB744}" destId="{E1805BDF-A9FE-4360-93A2-A2A55E781332}" srcOrd="0" destOrd="0" presId="urn:microsoft.com/office/officeart/2005/8/layout/vList6"/>
    <dgm:cxn modelId="{E37C77A1-99EE-48AB-AC14-BE9674D84B8A}" type="presOf" srcId="{1B9F861F-636A-4B03-A7EF-36F9069D1A79}" destId="{E320887D-F801-41A0-BB85-61CA385E75A1}" srcOrd="0" destOrd="0" presId="urn:microsoft.com/office/officeart/2005/8/layout/vList6"/>
    <dgm:cxn modelId="{715A76EF-CE0F-4F24-9F03-A9B5B8CC32A9}" srcId="{C976A85C-CE57-418B-B975-4A288192091D}" destId="{ABEBE135-7CDF-4C76-8070-B2C0ABDBB744}" srcOrd="1" destOrd="0" parTransId="{A8A63C5D-A1A2-4148-91B8-28F37206FFBF}" sibTransId="{F029F5AF-462E-46D5-AD19-16A8DF134CCA}"/>
    <dgm:cxn modelId="{01502801-6CB5-40E7-8001-59452BDAFDFB}" type="presOf" srcId="{C976A85C-CE57-418B-B975-4A288192091D}" destId="{5A77F628-7742-4EA8-BB38-2B12434FE0A0}" srcOrd="0" destOrd="0" presId="urn:microsoft.com/office/officeart/2005/8/layout/vList6"/>
    <dgm:cxn modelId="{D9903557-45C9-43CB-8FA2-BC34975A93F4}" srcId="{07A99DB6-11FE-4BF1-A02E-F6C0263EBE77}" destId="{6874F760-0D01-4A98-AFE9-F601D4F0832B}" srcOrd="0" destOrd="0" parTransId="{D103BB0A-FF9D-4330-89A3-6B13B3153323}" sibTransId="{392FBF09-AE6B-465E-8EDB-A3845E848BC7}"/>
    <dgm:cxn modelId="{99B4BDA4-FF48-44B8-9314-360CD7490B4C}" srcId="{C976A85C-CE57-418B-B975-4A288192091D}" destId="{07A99DB6-11FE-4BF1-A02E-F6C0263EBE77}" srcOrd="2" destOrd="0" parTransId="{50DE0894-B58B-414B-8E75-08652DDF454D}" sibTransId="{DAEE3F1E-6063-4565-A223-B3E60AEEFF31}"/>
    <dgm:cxn modelId="{9904B6A2-E497-44A0-8A82-4FE104160316}" type="presOf" srcId="{07A99DB6-11FE-4BF1-A02E-F6C0263EBE77}" destId="{9F4DC9F3-006A-4855-9FBC-4BAB917D9469}" srcOrd="0" destOrd="0" presId="urn:microsoft.com/office/officeart/2005/8/layout/vList6"/>
    <dgm:cxn modelId="{78744B71-6499-416C-9EE1-C4AE58EFFCFA}" type="presOf" srcId="{6874F760-0D01-4A98-AFE9-F601D4F0832B}" destId="{7DEA94EF-D36B-4A00-9153-B66C67F70E0E}" srcOrd="0" destOrd="0" presId="urn:microsoft.com/office/officeart/2005/8/layout/vList6"/>
    <dgm:cxn modelId="{274A76C0-7998-4DF9-8E7E-16C1CA071040}" type="presParOf" srcId="{5A77F628-7742-4EA8-BB38-2B12434FE0A0}" destId="{F90E2E54-7043-4566-BF6E-E89D8EC86873}" srcOrd="0" destOrd="0" presId="urn:microsoft.com/office/officeart/2005/8/layout/vList6"/>
    <dgm:cxn modelId="{4F35C58F-7B54-490A-B08D-184972A0EE7E}" type="presParOf" srcId="{F90E2E54-7043-4566-BF6E-E89D8EC86873}" destId="{5167499B-D21E-458B-8D4A-FA14E5BE22C6}" srcOrd="0" destOrd="0" presId="urn:microsoft.com/office/officeart/2005/8/layout/vList6"/>
    <dgm:cxn modelId="{60FE4DBC-6F25-4059-9E60-F4875B3F7BBB}" type="presParOf" srcId="{F90E2E54-7043-4566-BF6E-E89D8EC86873}" destId="{E320887D-F801-41A0-BB85-61CA385E75A1}" srcOrd="1" destOrd="0" presId="urn:microsoft.com/office/officeart/2005/8/layout/vList6"/>
    <dgm:cxn modelId="{85236D90-4987-49BE-9139-99D8B3E2D53A}" type="presParOf" srcId="{5A77F628-7742-4EA8-BB38-2B12434FE0A0}" destId="{930003B6-8F9B-47CD-89FD-98840CB49013}" srcOrd="1" destOrd="0" presId="urn:microsoft.com/office/officeart/2005/8/layout/vList6"/>
    <dgm:cxn modelId="{B2B4392B-23AB-4E5A-AC55-DA4D600A0BBE}" type="presParOf" srcId="{5A77F628-7742-4EA8-BB38-2B12434FE0A0}" destId="{588251AD-1ABF-4BD9-8CB7-41D68322C973}" srcOrd="2" destOrd="0" presId="urn:microsoft.com/office/officeart/2005/8/layout/vList6"/>
    <dgm:cxn modelId="{85423EF6-87BF-43F9-9173-56B0642C19F4}" type="presParOf" srcId="{588251AD-1ABF-4BD9-8CB7-41D68322C973}" destId="{E1805BDF-A9FE-4360-93A2-A2A55E781332}" srcOrd="0" destOrd="0" presId="urn:microsoft.com/office/officeart/2005/8/layout/vList6"/>
    <dgm:cxn modelId="{02EC758D-7CC7-4EF4-8696-7C2206931C6C}" type="presParOf" srcId="{588251AD-1ABF-4BD9-8CB7-41D68322C973}" destId="{D0CAF91A-96C7-4E2F-8132-8924C9518BA2}" srcOrd="1" destOrd="0" presId="urn:microsoft.com/office/officeart/2005/8/layout/vList6"/>
    <dgm:cxn modelId="{40145F6A-4CFC-4042-8B54-73A8597ABB5A}" type="presParOf" srcId="{5A77F628-7742-4EA8-BB38-2B12434FE0A0}" destId="{3E44FDFA-8180-43D5-89FE-F544807127DE}" srcOrd="3" destOrd="0" presId="urn:microsoft.com/office/officeart/2005/8/layout/vList6"/>
    <dgm:cxn modelId="{340BC707-F188-4E67-A0D6-D88DB54A07F6}" type="presParOf" srcId="{5A77F628-7742-4EA8-BB38-2B12434FE0A0}" destId="{8A036D71-2CAF-44C3-8904-EE4B2311E957}" srcOrd="4" destOrd="0" presId="urn:microsoft.com/office/officeart/2005/8/layout/vList6"/>
    <dgm:cxn modelId="{CBB1CDA0-17AA-431B-877E-4628F0DF7ABE}" type="presParOf" srcId="{8A036D71-2CAF-44C3-8904-EE4B2311E957}" destId="{9F4DC9F3-006A-4855-9FBC-4BAB917D9469}" srcOrd="0" destOrd="0" presId="urn:microsoft.com/office/officeart/2005/8/layout/vList6"/>
    <dgm:cxn modelId="{8DCCDA95-775B-4524-8D0B-B005518B5A0C}" type="presParOf" srcId="{8A036D71-2CAF-44C3-8904-EE4B2311E957}" destId="{7DEA94EF-D36B-4A00-9153-B66C67F70E0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DC03F-8A7A-495D-A131-878B38125A9E}">
      <dsp:nvSpPr>
        <dsp:cNvPr id="0" name=""/>
        <dsp:cNvSpPr/>
      </dsp:nvSpPr>
      <dsp:spPr>
        <a:xfrm>
          <a:off x="0" y="534021"/>
          <a:ext cx="1218895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17E23-99DA-499C-AECC-D23AC8319DB7}">
      <dsp:nvSpPr>
        <dsp:cNvPr id="0" name=""/>
        <dsp:cNvSpPr/>
      </dsp:nvSpPr>
      <dsp:spPr>
        <a:xfrm>
          <a:off x="609447" y="46941"/>
          <a:ext cx="8532266" cy="9741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99" tIns="0" rIns="32249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/>
            <a:t>развитие фонетико-фонематических процессов </a:t>
          </a:r>
          <a:endParaRPr lang="ru-RU" sz="1900" kern="1200" dirty="0"/>
        </a:p>
      </dsp:txBody>
      <dsp:txXfrm>
        <a:off x="657002" y="94496"/>
        <a:ext cx="8437156" cy="879050"/>
      </dsp:txXfrm>
    </dsp:sp>
    <dsp:sp modelId="{0CE156BC-9B91-4534-BADE-F96934FFF679}">
      <dsp:nvSpPr>
        <dsp:cNvPr id="0" name=""/>
        <dsp:cNvSpPr/>
      </dsp:nvSpPr>
      <dsp:spPr>
        <a:xfrm>
          <a:off x="0" y="2030901"/>
          <a:ext cx="1218895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742489"/>
              <a:satOff val="-20694"/>
              <a:lumOff val="-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DE840-E6DE-42D0-A484-092E7C953B9B}">
      <dsp:nvSpPr>
        <dsp:cNvPr id="0" name=""/>
        <dsp:cNvSpPr/>
      </dsp:nvSpPr>
      <dsp:spPr>
        <a:xfrm>
          <a:off x="609447" y="1543821"/>
          <a:ext cx="8532266" cy="974160"/>
        </a:xfrm>
        <a:prstGeom prst="roundRect">
          <a:avLst/>
        </a:prstGeom>
        <a:gradFill rotWithShape="0">
          <a:gsLst>
            <a:gs pos="0">
              <a:schemeClr val="accent4">
                <a:hueOff val="3742489"/>
                <a:satOff val="-20694"/>
                <a:lumOff val="-1765"/>
                <a:alphaOff val="0"/>
                <a:tint val="50000"/>
                <a:satMod val="300000"/>
              </a:schemeClr>
            </a:gs>
            <a:gs pos="35000">
              <a:schemeClr val="accent4">
                <a:hueOff val="3742489"/>
                <a:satOff val="-20694"/>
                <a:lumOff val="-1765"/>
                <a:alphaOff val="0"/>
                <a:tint val="37000"/>
                <a:satMod val="300000"/>
              </a:schemeClr>
            </a:gs>
            <a:gs pos="100000">
              <a:schemeClr val="accent4">
                <a:hueOff val="3742489"/>
                <a:satOff val="-20694"/>
                <a:lumOff val="-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99" tIns="0" rIns="32249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/>
            <a:t>знакомство с буквами, развитие мелкой моторики</a:t>
          </a:r>
          <a:endParaRPr lang="ru-RU" sz="1900" kern="1200"/>
        </a:p>
      </dsp:txBody>
      <dsp:txXfrm>
        <a:off x="657002" y="1591376"/>
        <a:ext cx="8437156" cy="879050"/>
      </dsp:txXfrm>
    </dsp:sp>
    <dsp:sp modelId="{365B6DA4-BC34-44D3-9F8A-DD9414D3BC68}">
      <dsp:nvSpPr>
        <dsp:cNvPr id="0" name=""/>
        <dsp:cNvSpPr/>
      </dsp:nvSpPr>
      <dsp:spPr>
        <a:xfrm>
          <a:off x="0" y="3527781"/>
          <a:ext cx="1218895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484979"/>
              <a:satOff val="-41387"/>
              <a:lumOff val="-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8A93F-0167-4706-9F2D-CF017E0C3780}">
      <dsp:nvSpPr>
        <dsp:cNvPr id="0" name=""/>
        <dsp:cNvSpPr/>
      </dsp:nvSpPr>
      <dsp:spPr>
        <a:xfrm>
          <a:off x="609447" y="3040701"/>
          <a:ext cx="8532266" cy="974160"/>
        </a:xfrm>
        <a:prstGeom prst="roundRect">
          <a:avLst/>
        </a:prstGeom>
        <a:gradFill rotWithShape="0">
          <a:gsLst>
            <a:gs pos="0">
              <a:schemeClr val="accent4">
                <a:hueOff val="7484979"/>
                <a:satOff val="-41387"/>
                <a:lumOff val="-3529"/>
                <a:alphaOff val="0"/>
                <a:tint val="50000"/>
                <a:satMod val="300000"/>
              </a:schemeClr>
            </a:gs>
            <a:gs pos="35000">
              <a:schemeClr val="accent4">
                <a:hueOff val="7484979"/>
                <a:satOff val="-41387"/>
                <a:lumOff val="-3529"/>
                <a:alphaOff val="0"/>
                <a:tint val="37000"/>
                <a:satMod val="300000"/>
              </a:schemeClr>
            </a:gs>
            <a:gs pos="100000">
              <a:schemeClr val="accent4">
                <a:hueOff val="7484979"/>
                <a:satOff val="-41387"/>
                <a:lumOff val="-35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2499" tIns="0" rIns="32249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/>
            <a:t>развитие связной речи</a:t>
          </a:r>
          <a:endParaRPr lang="ru-RU" sz="1900" kern="1200"/>
        </a:p>
      </dsp:txBody>
      <dsp:txXfrm>
        <a:off x="657002" y="3088256"/>
        <a:ext cx="8437156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54A70-73DA-4811-9BF8-E0995700E4EB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8B05A-9295-4A6E-BBE9-6E5D9A8133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492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sz="3200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DE0BA-5802-44A7-A880-0E7A40AFB973}" type="slidenum">
              <a:rPr lang="en-US">
                <a:solidFill>
                  <a:prstClr val="black"/>
                </a:solidFill>
                <a:latin typeface="Euphemia"/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42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40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792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Прописи предназначены для детей 5-6 лет, они обеспечивают подготовку ребёнка к обучению письму, развитие мелкой мускулатуры руки, обучают правильному начертанию элементов букв, знакомят с буквами русского алфавита.</a:t>
            </a:r>
            <a:br>
              <a:rPr lang="ru-RU" altLang="ru-RU"/>
            </a:br>
            <a:endParaRPr lang="ru-RU" altLang="ru-RU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F691C48-F0C3-41F3-BBF2-B1881988A594}" type="slidenum">
              <a:rPr lang="ru-RU" altLang="ru-RU" sz="1200" smtClean="0">
                <a:latin typeface="Arial" panose="020B0604020202020204" pitchFamily="34" charset="0"/>
              </a:rPr>
              <a:pPr/>
              <a:t>17</a:t>
            </a:fld>
            <a:endParaRPr lang="ru-RU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65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Задача данного универсального пособия - помочь детям систематизировать свои знания, научиться логично строить ответы на поставленные вопросы.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DE73E2-6E7B-43BC-AE3F-C6E35A9B15AE}" type="slidenum">
              <a:rPr lang="ru-RU" altLang="ru-RU" sz="1200" smtClean="0">
                <a:latin typeface="Arial" panose="020B0604020202020204" pitchFamily="34" charset="0"/>
              </a:rPr>
              <a:pPr/>
              <a:t>22</a:t>
            </a:fld>
            <a:endParaRPr lang="ru-RU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67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62D0-2456-42E9-8558-DB0935A76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EAB2-2CE3-4BCF-AC46-39B97C5B2A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06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3D5E-9C71-4B9E-BBCD-B5B78C8D16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39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03FF-2285-48DA-9CCC-5E82793FBC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67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E363-2E6F-4718-82E2-A4EA9BBCB8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4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F4301-93F6-4AEC-9A07-EFAB97A96D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65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71D-7719-45C6-9102-3FE94A2348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43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4BB91-CF31-49FA-8B54-882E131066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7540-846C-414A-AD9B-D3B0828451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16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27CF-B9E3-4A12-8FCC-94F74CC1C77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9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2634-FDFF-45C4-B422-5592738593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66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9BF3D-370E-4846-9077-13781E72937D}" type="slidenum">
              <a:rPr lang="ru-RU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9012" y="112189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0070C0"/>
                </a:solidFill>
              </a:rPr>
              <a:t>Подготовка к </a:t>
            </a:r>
            <a:r>
              <a:rPr lang="ru-RU" sz="7200" b="1" dirty="0" smtClean="0">
                <a:solidFill>
                  <a:srgbClr val="0070C0"/>
                </a:solidFill>
              </a:rPr>
              <a:t>школе</a:t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7200" b="1" dirty="0" smtClean="0">
                <a:solidFill>
                  <a:srgbClr val="0070C0"/>
                </a:solidFill>
              </a:rPr>
              <a:t>УМК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84" y="1600781"/>
            <a:ext cx="1671426" cy="216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\\V35\общая\Женя\книги\5000 задач\377-17399-1\t_377-17399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582" y="3863620"/>
            <a:ext cx="1684308" cy="24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Общая\ГАЛИНА\Презентация\Начальная школа 2021-2022\Новые обложки\377-15972-8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890" y="3085682"/>
            <a:ext cx="2038466" cy="29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Общая\Хома\09 - ПРЕЗЕНТАЦИИ\2018.08.02 Начальная школа\377_12935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0905" y="3061344"/>
            <a:ext cx="1688993" cy="2328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 descr="D:\Общая\Хома\09 - ПРЕЗЕНТАЦИИ\2019.07.04 Начальная школа\Звуки и Буквы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9898" y="3845176"/>
            <a:ext cx="1773074" cy="24453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D:\Общая\Хома\09 - ПРЕЗЕНТАЦИИ\2018.08.02 Начальная школа\377_12934_9-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3276" y="3918727"/>
            <a:ext cx="1666704" cy="2298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" descr="\\V16\общая\ПОЛИНА\КНИГИ\Книги ИГНАТЬЕВОЙ\377-18982-4\t_377-18982-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11356" y="2253183"/>
            <a:ext cx="2052367" cy="2814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4377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988859" y="758582"/>
            <a:ext cx="6593541" cy="52119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слова подобраны в пособии так, что анализируемые звуки находятся в сильной позиции (слышатся без искажения). На каждой странице взрослые найдут не только рекомендации по организации занятий с детьми, но и дополнительные интересные сведения, знания о предметах, которые можно использовать для беседы с детьми.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звуками русской речи поможет правильному обучению детей чтению, печатанию и письму слов, предложений, мини-текстов, поможет подготовить ребёнка к дальнейшему обучению в школе.</a:t>
            </a:r>
          </a:p>
          <a:p>
            <a:pPr algn="ctr"/>
            <a:endParaRPr lang="ru-RU" dirty="0"/>
          </a:p>
        </p:txBody>
      </p:sp>
      <p:pic>
        <p:nvPicPr>
          <p:cNvPr id="6" name="Объект 10">
            <a:extLst>
              <a:ext uri="{FF2B5EF4-FFF2-40B4-BE49-F238E27FC236}">
                <a16:creationId xmlns="" xmlns:a16="http://schemas.microsoft.com/office/drawing/2014/main" id="{3D0AA186-831C-4A07-AD87-DA155FDCB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768" t="21301" r="36708" b="11545"/>
          <a:stretch/>
        </p:blipFill>
        <p:spPr>
          <a:xfrm>
            <a:off x="997311" y="758582"/>
            <a:ext cx="3682265" cy="524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22565392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768FA043-8F58-4A96-8707-222500EE1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94" t="20487" r="36250" b="12358"/>
          <a:stretch/>
        </p:blipFill>
        <p:spPr>
          <a:xfrm>
            <a:off x="1465729" y="1489461"/>
            <a:ext cx="3369087" cy="4669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553635" y="1640541"/>
            <a:ext cx="6347012" cy="43433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Мелкая мускулатура пальцев: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упражнения на развитие силы пальцев и быстроты их движений.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Зрительный анализ и синтез: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на определение правых и левых частей тела;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задания на ориентировку в пространстве по отношению к предметам;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задания с условиями по выбору нужных направлений.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14761" y="662499"/>
            <a:ext cx="112750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Графомоторные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 – шаги к письму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468144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E58D98-B6B2-4E6F-A2FE-EF3E4320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24" y="713473"/>
            <a:ext cx="11430000" cy="659257"/>
          </a:xfrm>
        </p:spPr>
        <p:txBody>
          <a:bodyPr anchor="b">
            <a:noAutofit/>
          </a:bodyPr>
          <a:lstStyle/>
          <a:p>
            <a:r>
              <a:rPr lang="ru-RU" b="1" dirty="0" err="1"/>
              <a:t>Графомоторные</a:t>
            </a:r>
            <a:r>
              <a:rPr lang="ru-RU" b="1" dirty="0"/>
              <a:t> навыки – шаги к письму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37463" y="1372730"/>
            <a:ext cx="7783551" cy="47058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Рисование: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занятия по штриховке по контуру, обводка;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срисовывание геометрических фигур;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задания на зарисовку деталей, предметов, с натуры;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дорисовывание рисунков с недостающими деталями (даются законченные изображения, но с недостающими деталями) 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упражнения в дорисовывании, создании собственной картины при условии реальности сюжета и деталей;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задания на воспроизведение фигур и их сочетаний по памяти.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Графическая символика: задания на развитие умений рисовать узоры, а также на символизацию предметов (изображение их с помощью символов).</a:t>
            </a: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B006D84-7917-4FDC-AD64-3EF673267E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2" t="22113" r="36616" b="11545"/>
          <a:stretch/>
        </p:blipFill>
        <p:spPr>
          <a:xfrm>
            <a:off x="934300" y="1605568"/>
            <a:ext cx="3049088" cy="424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7840329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03BC9A1-BC55-4F34-8B77-EAF6D681E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6410"/>
            <a:ext cx="10972800" cy="871228"/>
          </a:xfrm>
        </p:spPr>
        <p:txBody>
          <a:bodyPr/>
          <a:lstStyle/>
          <a:p>
            <a:r>
              <a:rPr lang="ru-RU" dirty="0"/>
              <a:t>       </a:t>
            </a:r>
            <a:r>
              <a:rPr lang="ru-RU" b="1" dirty="0"/>
              <a:t>Какими бывают прописи?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D63E03C-2507-4DD7-9CF5-9B24EFF7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970" y="1594625"/>
            <a:ext cx="10478429" cy="45315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Прописи-картинки –  осваиваем письменные движения, где деятельность  завуалирована в интересной для ребенка форме.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Печатные прописи –  формируют образ буквы, развивают графическую и образную составляющую.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под контролем взрослого , который следит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 тем, как держит ребенок карандаш, как надавливает, как ведет линию.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Прописи-игры –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собирают   фигуры, формы, цвета, крючки, используются для  профилактика дисграфии.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Классические прописи – строго  тренировка руки, графомоторика, образы, нажимы, линии, элементы букв. 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Обычно н</a:t>
            </a:r>
            <a:r>
              <a:rPr lang="ru-RU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е рекомендуется детям младше 6 лет из-за незрелости мышц руки и структур мозга.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6364323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«Я учусь печатать буквы»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36169" y="1126273"/>
            <a:ext cx="7555832" cy="48734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полностью соответствует федеральному государственному образовательному стандарту дошкольного образования.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тетрадь предназначена для подготовки детей 5–7 лет к школе. Данное пособие обеспечивает качественную подготовку ребёнка по «Обучению грамоте», способствует развитию мелкой мускулатуры руки. Дети учатся правильному печатанию букв русского алфавита, учатся читать.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может использоваться как для групповых занятий в дошкольных образовательных организациях, так и для индивидуальных занятий взрослых с детьми дома. </a:t>
            </a:r>
          </a:p>
          <a:p>
            <a:pPr algn="ctr"/>
            <a:endParaRPr lang="ru-RU" dirty="0"/>
          </a:p>
        </p:txBody>
      </p:sp>
      <p:pic>
        <p:nvPicPr>
          <p:cNvPr id="8" name="Picture 1" descr="\\V16\общая\ПОЛИНА\КНИГИ\Книги ИГНАТЬЕВОЙ\377-18982-4\t_377-18982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694" y="1417638"/>
            <a:ext cx="3271507" cy="4486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3938670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764" y="2008653"/>
            <a:ext cx="2957604" cy="397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4" y="94129"/>
            <a:ext cx="3112670" cy="434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272679" y="94129"/>
            <a:ext cx="5816227" cy="59973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Выполняя задания, дети приобретают знания, способности и умения: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ориентируются на клетчатой основе рабочего поля тетради,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работают слева — направо, сверху — вниз аккуратно и эстетично.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знакомятся с алфавитом русского языка;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знакомятся с понятиями слог, слово, предложение, текст;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проводят анализ слоговой структуры слова,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выделяют ударный слог и ударный звук;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печатают слоги и слова простой слоговой структуры;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относят слова к разным морфологическим группам (без ознакомления с терминологией) на основе вопросов и значения слова.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305312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1A9E9856-E9BD-F335-1BF0-C2C2BF34C1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8711" y="943119"/>
            <a:ext cx="3940835" cy="162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09AC2F7E-BB11-EE4A-1110-74FC47CD4B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162" y="2849855"/>
            <a:ext cx="4603384" cy="143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86A6282-C55C-48D2-9E07-208571F10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81" y="4564074"/>
            <a:ext cx="4962965" cy="135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9998E4-711D-8D97-F316-DBB4A4B06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1523" y="242110"/>
            <a:ext cx="6061103" cy="637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3242902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680224" y="457200"/>
            <a:ext cx="10902176" cy="960438"/>
          </a:xfrm>
        </p:spPr>
        <p:txBody>
          <a:bodyPr/>
          <a:lstStyle/>
          <a:p>
            <a:pPr algn="l"/>
            <a:r>
              <a:rPr lang="ru-RU" altLang="ru-RU" b="1" i="1" dirty="0"/>
              <a:t>«Пиши – не спеши!»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8" y="1417638"/>
            <a:ext cx="2616828" cy="361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6201" y="1638860"/>
            <a:ext cx="2866327" cy="3956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09356" y="914400"/>
            <a:ext cx="5725762" cy="50964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полностью соответствует ФГОС дошкольного образования. Прописи предназначены для детей 5-7 лет, они обеспечивают подготовку ребёнка к обучению письму, развитие мелкой мускулатуры руки, обучают правильному начертанию элементов букв, знакомят с буквами русского алфавита. Пособие может использоваться как для групповых занятий с детьми в дошкольных образовательных организациях, так и для индивидуальных занятий взрослых с детьми дома. Прописи рекомендуется использовать в комплекте с книгой «Букварь» (автор Т.В. Игнатьева), также они могут быть использованы и как самостоятельное пособие.</a:t>
            </a:r>
          </a:p>
        </p:txBody>
      </p:sp>
    </p:spTree>
    <p:extLst>
      <p:ext uri="{BB962C8B-B14F-4D97-AF65-F5344CB8AC3E}">
        <p14:creationId xmlns:p14="http://schemas.microsoft.com/office/powerpoint/2010/main" xmlns="" val="3309754600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6F09C49-5B72-45E8-BA71-7F0A954C4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8" t="14820" r="36341" b="19024"/>
          <a:stretch/>
        </p:blipFill>
        <p:spPr>
          <a:xfrm>
            <a:off x="1182028" y="452103"/>
            <a:ext cx="4503294" cy="6087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D8C50F-9151-4896-8930-FDA545E5C6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02" t="17561" r="36525" b="16423"/>
          <a:stretch/>
        </p:blipFill>
        <p:spPr>
          <a:xfrm>
            <a:off x="6605241" y="340592"/>
            <a:ext cx="4503294" cy="6176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69559016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912" y="961886"/>
            <a:ext cx="3640218" cy="5071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5136775" y="1417638"/>
            <a:ext cx="6884895" cy="4472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мускулатуры пальцев и кистей рук.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ориентироваться на листе  тетради, воспринимать рабочее поле листа, видеть разлиновку  строк.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восприятия и зрительной памяти, умения различать письменные и печатные буквы.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6213991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2C4F4C9-B5EA-48FA-B969-562A56B4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63770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Целевые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ориентиры</a:t>
            </a:r>
            <a:r>
              <a:rPr lang="ru-RU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>
              <a:rPr lang="ru-RU" b="1" spc="-110" dirty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</a:t>
            </a:r>
            <a:r>
              <a:rPr lang="ru-RU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  </a:t>
            </a:r>
            <a:r>
              <a:rPr lang="ru-RU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98AB46-8E36-43E1-BD5E-0516EE12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1949824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Инициативность и  самостоятельность.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Уверенность в  своих силах.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Положительное  отношение к себе и  другим.</a:t>
            </a:r>
          </a:p>
          <a:p>
            <a:pPr marL="469900" marR="1530985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Умение  подчиняться  социальным нормам.</a:t>
            </a:r>
          </a:p>
          <a:p>
            <a:pPr marL="469900" marR="1530985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Развитость  воображения,  фантазии,  творчества.</a:t>
            </a:r>
          </a:p>
          <a:p>
            <a:pPr marL="1270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Развитость крупной и мелкой моторики.</a:t>
            </a:r>
          </a:p>
          <a:p>
            <a:pPr marL="1270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Способность к  волевым усилиям в  разных видах деятельности.</a:t>
            </a:r>
          </a:p>
          <a:p>
            <a:pPr marL="127000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dirty="0"/>
              <a:t>Проявление  любознательности.</a:t>
            </a:r>
          </a:p>
          <a:p>
            <a:pPr marL="12700">
              <a:spcBef>
                <a:spcPts val="105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pPr marL="53340"/>
            <a:endParaRPr lang="ru-RU" sz="2800" dirty="0">
              <a:latin typeface="Times New Roman"/>
              <a:cs typeface="Times New Roman"/>
            </a:endParaRPr>
          </a:p>
          <a:p>
            <a:pPr marL="12700" marR="1530985" indent="271145">
              <a:spcBef>
                <a:spcPts val="1100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pPr marL="12700" marR="1530985" indent="271145">
              <a:spcBef>
                <a:spcPts val="1100"/>
              </a:spcBef>
            </a:pPr>
            <a:endParaRPr lang="ru-RU" sz="2800" dirty="0">
              <a:latin typeface="Times New Roman"/>
              <a:cs typeface="Times New Roman"/>
            </a:endParaRPr>
          </a:p>
          <a:p>
            <a:endParaRPr lang="ru-RU" sz="28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6355296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A48336-7DE8-40DC-9154-A0FB2286E2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1307" y="784746"/>
            <a:ext cx="10838985" cy="2304142"/>
          </a:xfrm>
          <a:ln w="12700"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ru-RU" sz="2900" b="1" dirty="0">
                <a:cs typeface="Times New Roman" panose="02020603050405020304" pitchFamily="18" charset="0"/>
              </a:rPr>
              <a:t>Готовность к школе </a:t>
            </a:r>
            <a:r>
              <a:rPr lang="ru-RU" sz="2900" dirty="0">
                <a:cs typeface="Times New Roman" panose="02020603050405020304" pitchFamily="18" charset="0"/>
              </a:rPr>
              <a:t>–  уровень психологического, физического развития и функционального состояния здоровья ребенка, при котором все нагрузки и требования школьного обучения не приведут к нарушению психического и физического здоровья, нарушению социально-психологической адаптации и снижению эффективности обучения.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EFB4A2-49B9-4013-8C3C-7E7F3BD0A0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41755" y="3222702"/>
            <a:ext cx="5282069" cy="2850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6200" b="1" u="sng" dirty="0"/>
              <a:t>Практические задачи диагностики развития:  </a:t>
            </a:r>
          </a:p>
          <a:p>
            <a:pPr marL="0" indent="0">
              <a:buNone/>
            </a:pPr>
            <a:endParaRPr lang="ru-RU" sz="6200" b="1" u="sng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6200" dirty="0"/>
              <a:t>определить уровень сформированности</a:t>
            </a:r>
            <a:endParaRPr lang="en-US" sz="6200" dirty="0"/>
          </a:p>
          <a:p>
            <a:pPr marL="0" indent="0">
              <a:buNone/>
            </a:pPr>
            <a:r>
              <a:rPr lang="ru-RU" sz="6200" dirty="0" err="1"/>
              <a:t>школьнозначимых</a:t>
            </a:r>
            <a:r>
              <a:rPr lang="en-US" sz="6200" dirty="0"/>
              <a:t> </a:t>
            </a:r>
            <a:r>
              <a:rPr lang="ru-RU" sz="6200" dirty="0"/>
              <a:t> функций;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200" dirty="0"/>
              <a:t>выделить риски дезадаптации;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200" dirty="0"/>
              <a:t>составить программы индивидуального</a:t>
            </a:r>
          </a:p>
          <a:p>
            <a:pPr marL="0" indent="0">
              <a:buNone/>
            </a:pPr>
            <a:r>
              <a:rPr lang="ru-RU" sz="6200" dirty="0"/>
              <a:t>    адаптивного развития;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6200" dirty="0"/>
              <a:t>помочь родителям выбрать программу</a:t>
            </a:r>
            <a:endParaRPr lang="en-US" sz="6200" dirty="0"/>
          </a:p>
          <a:p>
            <a:pPr marL="0" indent="0">
              <a:buNone/>
            </a:pPr>
            <a:r>
              <a:rPr lang="ru-RU" sz="6200" dirty="0"/>
              <a:t>обучения и режима учебной и внеучебной</a:t>
            </a:r>
          </a:p>
          <a:p>
            <a:pPr marL="0" indent="0">
              <a:buNone/>
            </a:pPr>
            <a:r>
              <a:rPr lang="ru-RU" sz="6200" dirty="0"/>
              <a:t>нагрузки.   </a:t>
            </a:r>
            <a:endParaRPr lang="en-US" sz="6200" dirty="0"/>
          </a:p>
          <a:p>
            <a:pPr marL="0" indent="0">
              <a:buNone/>
            </a:pPr>
            <a:r>
              <a:rPr lang="ru-RU" sz="6200" dirty="0"/>
              <a:t>  </a:t>
            </a:r>
          </a:p>
          <a:p>
            <a:pPr marL="0" indent="0">
              <a:buNone/>
            </a:pPr>
            <a:r>
              <a:rPr lang="ru-RU" dirty="0"/>
              <a:t>            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6146" name="Picture 2" descr="Картинки по запросу &quot;диагностика готовности к школе картинки&quot;">
            <a:extLst>
              <a:ext uri="{FF2B5EF4-FFF2-40B4-BE49-F238E27FC236}">
                <a16:creationId xmlns="" xmlns:a16="http://schemas.microsoft.com/office/drawing/2014/main" id="{442A5B64-5AED-42C1-BAB3-79617204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434" y="3325020"/>
            <a:ext cx="4006240" cy="266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7050360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9551556-122A-F29E-E5CF-1921468EA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4589" y="834188"/>
            <a:ext cx="4182041" cy="509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Общая\Хома\09 - ПРЕЗЕНТАЦИИ\2019.07.04 Начальная школа\Звуки и Буквы.jpg">
            <a:extLst>
              <a:ext uri="{FF2B5EF4-FFF2-40B4-BE49-F238E27FC236}">
                <a16:creationId xmlns="" xmlns:a16="http://schemas.microsoft.com/office/drawing/2014/main" id="{752C99E4-2100-7BBD-01BA-634EB95A4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668" y="1302232"/>
            <a:ext cx="2894258" cy="399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C9F93E-A8E5-24CF-8018-C6722A018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574" y="834188"/>
            <a:ext cx="3703802" cy="512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393613"/>
      </p:ext>
    </p:extLst>
  </p:cSld>
  <p:clrMapOvr>
    <a:masterClrMapping/>
  </p:clrMapOvr>
  <p:transition spd="slow"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49" y="844290"/>
            <a:ext cx="3078622" cy="464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771" y="844290"/>
            <a:ext cx="3294743" cy="464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288306" y="726142"/>
            <a:ext cx="4773705" cy="5244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данного универсального пособия – помочь детям систематизировать свои знания, научиться логично строить ответы на поставленные вопросы; родителям дать возможность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готовность ребёнка к школе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профессионально задавая вопросы по всей программе дошкольного образования. Используя данное пособие, взрослые могут выбрать готовый спектр вопросов именно для своего ребёнка. Пособие рассчитано на воспитателей детских садов, методистов, а также родителей для занятий с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841308290"/>
      </p:ext>
    </p:extLst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420"/>
          <a:stretch/>
        </p:blipFill>
        <p:spPr>
          <a:xfrm>
            <a:off x="982349" y="732351"/>
            <a:ext cx="4248641" cy="539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849471" y="1290918"/>
            <a:ext cx="6104964" cy="4625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успеха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важна для ребёнка.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по теме и задания для развития мелкой моторики помогут подготовить руку к письму.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 должен всегда чувствовать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доброжелательное отношение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взрослого человека.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каждой темы у родителя есть возможность оценить своего ребёнка. Здесь он указывает количество правильно выполненных заданий и заданий, не выполненных ребёнком, а также пишет свои замечания, делает пометки, чтобы потом вернуться и исправить то, что недостаточно отработано.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51406"/>
      </p:ext>
    </p:extLst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91497"/>
            <a:ext cx="10972800" cy="1143000"/>
          </a:xfrm>
        </p:spPr>
        <p:txBody>
          <a:bodyPr/>
          <a:lstStyle/>
          <a:p>
            <a:r>
              <a:rPr lang="en-US" altLang="ru-RU" b="1" dirty="0"/>
              <a:t>Понятийное мышление – основа </a:t>
            </a:r>
            <a:r>
              <a:rPr lang="ru-RU" altLang="ru-RU" b="1" dirty="0"/>
              <a:t/>
            </a:r>
            <a:br>
              <a:rPr lang="ru-RU" altLang="ru-RU" b="1" dirty="0"/>
            </a:br>
            <a:r>
              <a:rPr lang="en-US" altLang="ru-RU" b="1" dirty="0"/>
              <a:t>для обучения в школе</a:t>
            </a:r>
            <a:endParaRPr lang="ru-RU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71B7B276-6776-41E6-5CBF-86AD217F0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5034" y="1494262"/>
            <a:ext cx="3100849" cy="4415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91737" y="2173028"/>
            <a:ext cx="5109459" cy="39043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многообразие интеллектуальных задач,  в процессе уч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абсолютное большинство из них может быть решено с помощью понятийного мышления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algn="ctr">
              <a:lnSpc>
                <a:spcPct val="100000"/>
              </a:lnSpc>
            </a:pPr>
            <a:r>
              <a:rPr lang="en-US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форма мышления, в</a:t>
            </a: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которой отражены </a:t>
            </a:r>
            <a:r>
              <a:rPr lang="en-US" alt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признаки</a:t>
            </a:r>
            <a:r>
              <a:rPr lang="en-US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предметов и явлений.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3A25A1-0562-44B1-7625-1CF3429A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1525" y="2005216"/>
            <a:ext cx="2893179" cy="390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3550392"/>
      </p:ext>
    </p:extLst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A75B15-F27A-0F2D-ED94-7E66B5A80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" y="290167"/>
            <a:ext cx="10833552" cy="1732582"/>
          </a:xfrm>
        </p:spPr>
        <p:txBody>
          <a:bodyPr/>
          <a:lstStyle/>
          <a:p>
            <a:r>
              <a:rPr lang="ru-RU" b="1" dirty="0"/>
              <a:t>Преемственность дошкольного и школьного образования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697DB951-73A4-5D9E-147D-28AD0AF20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415" y="2124073"/>
            <a:ext cx="2780607" cy="383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A16A577B-F694-6445-735E-0BC5694E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349" y="2124073"/>
            <a:ext cx="2780608" cy="383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1ch_1kl">
            <a:extLst>
              <a:ext uri="{FF2B5EF4-FFF2-40B4-BE49-F238E27FC236}">
                <a16:creationId xmlns="" xmlns:a16="http://schemas.microsoft.com/office/drawing/2014/main" id="{562E958F-BA16-F3A2-B0C8-553CAF0FC3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026" y="2073411"/>
            <a:ext cx="2707405" cy="383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2" descr="1ch_2kl">
            <a:extLst>
              <a:ext uri="{FF2B5EF4-FFF2-40B4-BE49-F238E27FC236}">
                <a16:creationId xmlns="" xmlns:a16="http://schemas.microsoft.com/office/drawing/2014/main" id="{A9530FEA-6BE4-6A4A-D25C-843FF05C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2758" y="98605"/>
            <a:ext cx="1439677" cy="197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3" descr="1ch_3kl">
            <a:extLst>
              <a:ext uri="{FF2B5EF4-FFF2-40B4-BE49-F238E27FC236}">
                <a16:creationId xmlns="" xmlns:a16="http://schemas.microsoft.com/office/drawing/2014/main" id="{9F73E556-61E1-D247-8C0D-BCD240EE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93988" y="2124073"/>
            <a:ext cx="1439677" cy="197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7" descr="1ch_4kl">
            <a:extLst>
              <a:ext uri="{FF2B5EF4-FFF2-40B4-BE49-F238E27FC236}">
                <a16:creationId xmlns="" xmlns:a16="http://schemas.microsoft.com/office/drawing/2014/main" id="{1BA484AD-AB24-3534-6EBC-359928E69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93988" y="4149541"/>
            <a:ext cx="1517126" cy="1974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874401"/>
      </p:ext>
    </p:extLst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50F400-68FE-23AC-739F-0707C89D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 этапа формирования навыка письма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0B674C78-5452-254C-AE51-80308D708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9279942"/>
              </p:ext>
            </p:extLst>
          </p:nvPr>
        </p:nvGraphicFramePr>
        <p:xfrm>
          <a:off x="947854" y="1572322"/>
          <a:ext cx="10634546" cy="4553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02280182"/>
      </p:ext>
    </p:extLst>
  </p:cSld>
  <p:clrMapOvr>
    <a:masterClrMapping/>
  </p:clrMapOvr>
  <p:transition spd="slow"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Общая\Хома\09 - ПРЕЗЕНТАЦИИ\2018.08.02 Начальная школа\377_12934_9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309" y="269217"/>
            <a:ext cx="1993873" cy="274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9673CE6A-4C1A-4C83-96E7-CAB4086D9C9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0150" y="88900"/>
            <a:ext cx="4641850" cy="6597650"/>
          </a:xfrm>
        </p:spPr>
      </p:pic>
      <p:pic>
        <p:nvPicPr>
          <p:cNvPr id="16" name="Объект 19">
            <a:extLst>
              <a:ext uri="{FF2B5EF4-FFF2-40B4-BE49-F238E27FC236}">
                <a16:creationId xmlns="" xmlns:a16="http://schemas.microsoft.com/office/drawing/2014/main" id="{487B0EF3-5CC1-4567-9668-25C6050AD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316" y="141321"/>
            <a:ext cx="4616518" cy="6597660"/>
          </a:xfrm>
          <a:prstGeom prst="rect">
            <a:avLst/>
          </a:prstGeom>
        </p:spPr>
      </p:pic>
      <p:pic>
        <p:nvPicPr>
          <p:cNvPr id="2" name="Picture 3" descr="D:\Общая\Хома\09 - ПРЕЗЕНТАЦИИ\2018.08.02 Начальная школа\377_12935_6.jpg">
            <a:extLst>
              <a:ext uri="{FF2B5EF4-FFF2-40B4-BE49-F238E27FC236}">
                <a16:creationId xmlns="" xmlns:a16="http://schemas.microsoft.com/office/drawing/2014/main" id="{CFA3CD72-F35C-F2E0-9D34-751E43FB1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309" y="3528151"/>
            <a:ext cx="1991557" cy="274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80808568"/>
      </p:ext>
    </p:extLst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BA74C4-86A7-453B-ACAC-59759935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361" y="77119"/>
            <a:ext cx="7081024" cy="22421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Письмо – речевое действие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63C9DC-6925-4D4A-A8F3-5FDDE9B0F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0798" y="2319219"/>
            <a:ext cx="4798987" cy="383625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Ещё русский физиолог </a:t>
            </a:r>
            <a:r>
              <a:rPr lang="ru-RU" sz="41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И.М.Сеченов</a:t>
            </a:r>
            <a:r>
              <a:rPr lang="ru-RU" sz="41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 отмечал, что «главными определителями умственного развития становятся  те умственные перевороты, которые происходят в голове ученика, когда его обучают искусству </a:t>
            </a:r>
            <a:r>
              <a:rPr lang="ru-RU" sz="4100" b="1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говорить, читать и писать».</a:t>
            </a:r>
            <a:endParaRPr lang="ru-RU" sz="41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8" name="Picture 2" descr="D:\Общая\Хома\09 - ПРЕЗЕНТАЦИИ\2018.08.02 Начальная школа\377_12934_9-01.jpg">
            <a:extLst>
              <a:ext uri="{FF2B5EF4-FFF2-40B4-BE49-F238E27FC236}">
                <a16:creationId xmlns="" xmlns:a16="http://schemas.microsoft.com/office/drawing/2014/main" id="{9AA1B045-DD5D-478A-92D0-9CD7225E3D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7583" y="2103406"/>
            <a:ext cx="2582453" cy="356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CC6E03-0751-442A-9A59-73320CCC3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846" y="132714"/>
            <a:ext cx="1869021" cy="183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D:\Общая\Хома\09 - ПРЕЗЕНТАЦИИ\2018.08.02 Начальная школа\377_12935_6.jpg">
            <a:extLst>
              <a:ext uri="{FF2B5EF4-FFF2-40B4-BE49-F238E27FC236}">
                <a16:creationId xmlns="" xmlns:a16="http://schemas.microsoft.com/office/drawing/2014/main" id="{E3A693ED-857B-40DB-95E9-4AD40930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3861" y="3105400"/>
            <a:ext cx="2582453" cy="3565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10">
            <a:extLst>
              <a:ext uri="{FF2B5EF4-FFF2-40B4-BE49-F238E27FC236}">
                <a16:creationId xmlns="" xmlns:a16="http://schemas.microsoft.com/office/drawing/2014/main" id="{B8A91BCC-59DC-C0CE-9DF6-B70C521FF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5639" y="1052623"/>
            <a:ext cx="1623743" cy="1656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44636500"/>
      </p:ext>
    </p:extLst>
  </p:cSld>
  <p:clrMapOvr>
    <a:masterClrMapping/>
  </p:clrMapOvr>
  <p:transition spd="slow"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199541" cy="1721430"/>
          </a:xfrm>
        </p:spPr>
        <p:txBody>
          <a:bodyPr/>
          <a:lstStyle/>
          <a:p>
            <a:r>
              <a:rPr lang="ru-RU" b="1" dirty="0"/>
              <a:t>Преемственность дошкольного и школьного образования</a:t>
            </a:r>
          </a:p>
        </p:txBody>
      </p:sp>
      <p:pic>
        <p:nvPicPr>
          <p:cNvPr id="6" name="Объект 3">
            <a:extLst>
              <a:ext uri="{FF2B5EF4-FFF2-40B4-BE49-F238E27FC236}">
                <a16:creationId xmlns="" xmlns:a16="http://schemas.microsoft.com/office/drawing/2014/main" id="{4EC29A18-64E7-9360-F44C-27225F9F6E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44"/>
          <a:stretch/>
        </p:blipFill>
        <p:spPr>
          <a:xfrm>
            <a:off x="9390708" y="2798956"/>
            <a:ext cx="2284618" cy="310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88F3357A-C661-9674-9E7B-B77DD7B72B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44279" y="1846813"/>
            <a:ext cx="2731245" cy="354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9DAA0C1-8628-C95C-6B70-D72EE78F61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29"/>
          <a:stretch/>
        </p:blipFill>
        <p:spPr>
          <a:xfrm>
            <a:off x="6621918" y="1921441"/>
            <a:ext cx="2768790" cy="3542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Общая\Хома\09 - ПРЕЗЕНТАЦИИ\2019.07.04 Начальная школа\Звуки и Буквы.jpg">
            <a:extLst>
              <a:ext uri="{FF2B5EF4-FFF2-40B4-BE49-F238E27FC236}">
                <a16:creationId xmlns="" xmlns:a16="http://schemas.microsoft.com/office/drawing/2014/main" id="{52DB2EC9-361A-EE5E-A881-713EE4B7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1382" y="2798955"/>
            <a:ext cx="2284618" cy="3100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5691507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C45FA8F-62D5-42EF-8150-94430F54C6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6200" y="718456"/>
            <a:ext cx="6306077" cy="6139544"/>
          </a:xfrm>
        </p:spPr>
        <p:txBody>
          <a:bodyPr>
            <a:normAutofit/>
          </a:bodyPr>
          <a:lstStyle/>
          <a:p>
            <a:pPr marL="0" indent="0">
              <a:spcBef>
                <a:spcPts val="95"/>
              </a:spcBef>
              <a:buNone/>
            </a:pPr>
            <a:r>
              <a:rPr lang="ru-RU" sz="3600" b="1" spc="-2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Школа</a:t>
            </a:r>
            <a:r>
              <a:rPr lang="ru-RU" sz="3600" spc="-20" dirty="0">
                <a:latin typeface="Times New Roman"/>
                <a:cs typeface="Times New Roman"/>
              </a:rPr>
              <a:t> </a:t>
            </a:r>
            <a:r>
              <a:rPr lang="ru-RU" sz="3600" spc="-5" dirty="0">
                <a:latin typeface="Times New Roman"/>
                <a:cs typeface="Times New Roman"/>
              </a:rPr>
              <a:t>и </a:t>
            </a:r>
            <a:r>
              <a:rPr lang="ru-RU" sz="3600" b="1" spc="-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детский </a:t>
            </a:r>
            <a:r>
              <a:rPr lang="ru-RU" sz="3600" b="1" spc="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сад </a:t>
            </a:r>
            <a:r>
              <a:rPr lang="ru-RU" sz="3600" spc="-5" dirty="0">
                <a:latin typeface="Times New Roman"/>
                <a:cs typeface="Times New Roman"/>
              </a:rPr>
              <a:t>– два</a:t>
            </a:r>
            <a:r>
              <a:rPr lang="ru-RU" sz="3600" spc="15" dirty="0">
                <a:latin typeface="Times New Roman"/>
                <a:cs typeface="Times New Roman"/>
              </a:rPr>
              <a:t> </a:t>
            </a:r>
            <a:r>
              <a:rPr lang="ru-RU" sz="3600" spc="-10" dirty="0">
                <a:latin typeface="Times New Roman"/>
                <a:cs typeface="Times New Roman"/>
              </a:rPr>
              <a:t>смежных </a:t>
            </a:r>
            <a:r>
              <a:rPr lang="ru-RU" sz="3600" spc="-5" dirty="0">
                <a:latin typeface="Times New Roman"/>
                <a:cs typeface="Times New Roman"/>
              </a:rPr>
              <a:t>звена в </a:t>
            </a:r>
            <a:r>
              <a:rPr lang="ru-RU" sz="3600" spc="-10" dirty="0">
                <a:latin typeface="Times New Roman"/>
                <a:cs typeface="Times New Roman"/>
              </a:rPr>
              <a:t>системе образования. </a:t>
            </a:r>
          </a:p>
          <a:p>
            <a:pPr marL="0" indent="0">
              <a:spcBef>
                <a:spcPts val="95"/>
              </a:spcBef>
              <a:buNone/>
            </a:pPr>
            <a:r>
              <a:rPr lang="ru-RU" sz="3600" spc="-65" dirty="0">
                <a:latin typeface="Times New Roman"/>
                <a:cs typeface="Times New Roman"/>
              </a:rPr>
              <a:t>Успехи </a:t>
            </a:r>
            <a:r>
              <a:rPr lang="ru-RU" sz="3600" spc="-5" dirty="0">
                <a:latin typeface="Times New Roman"/>
                <a:cs typeface="Times New Roman"/>
              </a:rPr>
              <a:t>в  </a:t>
            </a:r>
            <a:r>
              <a:rPr lang="ru-RU" sz="3600" spc="-20" dirty="0">
                <a:latin typeface="Times New Roman"/>
                <a:cs typeface="Times New Roman"/>
              </a:rPr>
              <a:t>школьном обучении </a:t>
            </a:r>
            <a:r>
              <a:rPr lang="ru-RU" sz="3600" spc="-10" dirty="0">
                <a:latin typeface="Times New Roman"/>
                <a:cs typeface="Times New Roman"/>
              </a:rPr>
              <a:t>во </a:t>
            </a:r>
            <a:r>
              <a:rPr lang="ru-RU" sz="3600" spc="-25" dirty="0">
                <a:latin typeface="Times New Roman"/>
                <a:cs typeface="Times New Roman"/>
              </a:rPr>
              <a:t>многом </a:t>
            </a:r>
            <a:r>
              <a:rPr lang="ru-RU" sz="3600" spc="-5" dirty="0">
                <a:latin typeface="Times New Roman"/>
                <a:cs typeface="Times New Roman"/>
              </a:rPr>
              <a:t>зависят  </a:t>
            </a:r>
            <a:r>
              <a:rPr lang="ru-RU" sz="3600" spc="-20" dirty="0">
                <a:latin typeface="Times New Roman"/>
                <a:cs typeface="Times New Roman"/>
              </a:rPr>
              <a:t>от </a:t>
            </a:r>
            <a:r>
              <a:rPr lang="ru-RU" sz="3600" spc="-25" dirty="0">
                <a:latin typeface="Times New Roman"/>
                <a:cs typeface="Times New Roman"/>
              </a:rPr>
              <a:t>развития познавательных процессов </a:t>
            </a:r>
            <a:r>
              <a:rPr lang="ru-RU" sz="3600" spc="-5" dirty="0">
                <a:latin typeface="Times New Roman"/>
                <a:cs typeface="Times New Roman"/>
              </a:rPr>
              <a:t>и</a:t>
            </a:r>
            <a:r>
              <a:rPr lang="ru-RU" sz="3600" spc="35" dirty="0">
                <a:latin typeface="Times New Roman"/>
                <a:cs typeface="Times New Roman"/>
              </a:rPr>
              <a:t> </a:t>
            </a:r>
            <a:r>
              <a:rPr lang="ru-RU" sz="3600" spc="-15" dirty="0">
                <a:latin typeface="Times New Roman"/>
                <a:cs typeface="Times New Roman"/>
              </a:rPr>
              <a:t>умений, </a:t>
            </a:r>
            <a:r>
              <a:rPr lang="ru-RU" sz="3600" spc="-20" dirty="0">
                <a:latin typeface="Times New Roman"/>
                <a:cs typeface="Times New Roman"/>
              </a:rPr>
              <a:t>сформированных </a:t>
            </a:r>
            <a:r>
              <a:rPr lang="ru-RU" sz="3600" spc="-5" dirty="0">
                <a:latin typeface="Times New Roman"/>
                <a:cs typeface="Times New Roman"/>
              </a:rPr>
              <a:t>в </a:t>
            </a:r>
            <a:r>
              <a:rPr lang="ru-RU" sz="3600" spc="-20" dirty="0">
                <a:latin typeface="Times New Roman"/>
                <a:cs typeface="Times New Roman"/>
              </a:rPr>
              <a:t>дошкольном </a:t>
            </a:r>
            <a:r>
              <a:rPr lang="ru-RU" sz="3600" spc="-5" dirty="0">
                <a:latin typeface="Times New Roman"/>
                <a:cs typeface="Times New Roman"/>
              </a:rPr>
              <a:t>детстве,  </a:t>
            </a:r>
            <a:r>
              <a:rPr lang="ru-RU" sz="3600" spc="-20" dirty="0">
                <a:latin typeface="Times New Roman"/>
                <a:cs typeface="Times New Roman"/>
              </a:rPr>
              <a:t>от </a:t>
            </a:r>
            <a:r>
              <a:rPr lang="ru-RU" sz="3600" spc="-15" dirty="0">
                <a:latin typeface="Times New Roman"/>
                <a:cs typeface="Times New Roman"/>
              </a:rPr>
              <a:t>психологической готовности </a:t>
            </a:r>
            <a:r>
              <a:rPr lang="ru-RU" sz="3600" spc="-20" dirty="0">
                <a:latin typeface="Times New Roman"/>
                <a:cs typeface="Times New Roman"/>
              </a:rPr>
              <a:t>ребёнка к школе</a:t>
            </a:r>
            <a:r>
              <a:rPr lang="ru-RU" sz="3600" spc="-15" dirty="0">
                <a:latin typeface="Times New Roman"/>
                <a:cs typeface="Times New Roman"/>
              </a:rPr>
              <a:t>.</a:t>
            </a:r>
            <a:endParaRPr lang="ru-RU" sz="3600" dirty="0"/>
          </a:p>
        </p:txBody>
      </p:sp>
      <p:pic>
        <p:nvPicPr>
          <p:cNvPr id="1026" name="Picture 2" descr="Около 10 тысяч первоклашек сядут за парты 1 сентября в ЛНР">
            <a:extLst>
              <a:ext uri="{FF2B5EF4-FFF2-40B4-BE49-F238E27FC236}">
                <a16:creationId xmlns="" xmlns:a16="http://schemas.microsoft.com/office/drawing/2014/main" id="{F019608C-66BF-4515-B6CB-99260E2B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1500" y="3350237"/>
            <a:ext cx="4732773" cy="275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чение ОРВИ у детей - лечение и профилактика">
            <a:extLst>
              <a:ext uri="{FF2B5EF4-FFF2-40B4-BE49-F238E27FC236}">
                <a16:creationId xmlns="" xmlns:a16="http://schemas.microsoft.com/office/drawing/2014/main" id="{9F63E5B4-AC06-4BBE-B1A1-CB9A69AA1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1500" y="787506"/>
            <a:ext cx="4693291" cy="2562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070608"/>
      </p:ext>
    </p:extLst>
  </p:cSld>
  <p:clrMapOvr>
    <a:masterClrMapping/>
  </p:clrMapOvr>
  <p:transition spd="slow"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444"/>
          <a:stretch/>
        </p:blipFill>
        <p:spPr>
          <a:xfrm>
            <a:off x="1110444" y="658907"/>
            <a:ext cx="4286309" cy="552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903259" y="658907"/>
            <a:ext cx="6185647" cy="5661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предназначено для изучения младшими школьниками одного из самых важных разделов русского языка «ФОНЕТИКА. ГРАФИКА. ОРФОЭПИЯ». Дети учатся слушать, слышать и выделять в словах звуки русской речи; различать их; давать им характеристику; объединять звуки в группы — блоки по их свойствам и звучанию. Блоки букв выделены на основе изучения букв в основных Российских Букварях, авт. В. Г. Горецкого, Л.Ф. Климановой и других учебниках по обучению грамоте, входящих в Федеральный перечень учебников РФ. </a:t>
            </a:r>
          </a:p>
        </p:txBody>
      </p:sp>
    </p:spTree>
    <p:extLst>
      <p:ext uri="{BB962C8B-B14F-4D97-AF65-F5344CB8AC3E}">
        <p14:creationId xmlns:p14="http://schemas.microsoft.com/office/powerpoint/2010/main" xmlns="" val="1555144286"/>
      </p:ext>
    </p:extLst>
  </p:cSld>
  <p:clrMapOvr>
    <a:masterClrMapping/>
  </p:clrMapOvr>
  <p:transition spd="slow"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522" y="706982"/>
            <a:ext cx="4529362" cy="551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925235" y="1417638"/>
            <a:ext cx="4657165" cy="40956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данном пособии дети учатся находить на звуковой схеме изучаемый звук и выделять его; составлять звуковые схемы простых по структуре слов. Это поможет сформировать у них грамотное письмо и выработку орфографической зоркости.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5606357"/>
      </p:ext>
    </p:extLst>
  </p:cSld>
  <p:clrMapOvr>
    <a:masterClrMapping/>
  </p:clrMapOvr>
  <p:transition spd="slow"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68413359-3EC0-49DE-C40B-8812C05F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844094"/>
          </a:xfrm>
        </p:spPr>
        <p:txBody>
          <a:bodyPr/>
          <a:lstStyle/>
          <a:p>
            <a:r>
              <a:rPr lang="ru-RU" b="1" dirty="0"/>
              <a:t>Преемственность дошкольного и школьного образования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4296FFD8-AA0F-E320-CE41-3D5794544C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520" y="1961257"/>
            <a:ext cx="3438339" cy="473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D6FF9277-D782-5B4F-6627-6B0E76AD0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4061" y="1947493"/>
            <a:ext cx="3438339" cy="474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D:\Общая\Хома\09 - ПРЕЗЕНТАЦИИ\2018.08.02 Начальная школа\377-13309-4_ИНТЕР-2-01.jpg">
            <a:extLst>
              <a:ext uri="{FF2B5EF4-FFF2-40B4-BE49-F238E27FC236}">
                <a16:creationId xmlns="" xmlns:a16="http://schemas.microsoft.com/office/drawing/2014/main" id="{6403E931-1DE1-C0A1-C449-EAF5F09FA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5751" y="2118732"/>
            <a:ext cx="2545417" cy="3690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0809563"/>
      </p:ext>
    </p:extLst>
  </p:cSld>
  <p:clrMapOvr>
    <a:masterClrMapping/>
  </p:clrMapOvr>
  <p:transition spd="slow"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11085095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293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EBDD1931-9E86-4402-9A68-33A2D9EF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47B6BBF-09F2-4A29-AE4E-3771E2924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AB58326-6ACD-4DEE-A607-AB10173A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1836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ru-RU" sz="4000" b="1" dirty="0"/>
              <a:t>  Основные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направления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подготовки   </a:t>
            </a:r>
            <a:r>
              <a:rPr lang="ru-RU" altLang="ru-RU" sz="4000" b="1" dirty="0"/>
              <a:t/>
            </a:r>
            <a:br>
              <a:rPr lang="ru-RU" altLang="ru-RU" sz="4000" b="1" dirty="0"/>
            </a:br>
            <a:r>
              <a:rPr lang="en-US" altLang="ru-RU" sz="4000" b="1" dirty="0"/>
              <a:t>к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обучению</a:t>
            </a:r>
            <a:r>
              <a:rPr lang="ru-RU" altLang="ru-RU" sz="4000" b="1" dirty="0"/>
              <a:t> </a:t>
            </a:r>
            <a:r>
              <a:rPr lang="en-US" altLang="ru-RU" sz="4000" b="1" dirty="0"/>
              <a:t>грамоте</a:t>
            </a:r>
            <a:endParaRPr lang="en-US" sz="4000" dirty="0"/>
          </a:p>
        </p:txBody>
      </p:sp>
      <p:sp>
        <p:nvSpPr>
          <p:cNvPr id="15" name="Rectangle 22">
            <a:extLst>
              <a:ext uri="{FF2B5EF4-FFF2-40B4-BE49-F238E27FC236}">
                <a16:creationId xmlns="" xmlns:a16="http://schemas.microsoft.com/office/drawing/2014/main" id="{535742DD-1B16-4E9D-B715-0D74B4574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7D86DF"/>
          </a:solidFill>
          <a:ln w="34925">
            <a:solidFill>
              <a:srgbClr val="7D86D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9A5972B6-01CD-4F52-AB85-8F2F6C490B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27723317"/>
              </p:ext>
            </p:extLst>
          </p:nvPr>
        </p:nvGraphicFramePr>
        <p:xfrm>
          <a:off x="0" y="1817649"/>
          <a:ext cx="12188952" cy="4406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10788938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296" y="1106627"/>
            <a:ext cx="3801222" cy="492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593976" y="914400"/>
            <a:ext cx="5822577" cy="509643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Букварь предназначен для работы взрослых с детьми. На каждой странице взрослые найдут подробные методические рекомендации для занятий, а дети - красочные рисунки и интересные задания. Разнообразная форма подачи материала непременно привлечёт внимание ребёнка.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заданий в Букваре поможет дошкольнику не только научиться читать, но и расширить активный словарь, развить фонематический слух, речь, научит составлять слоговые и звуковые схемы слов, придумывать предложения и рассказы по картинкам и сериям картинок, выбирать нужную интонацию при чтении предложений. </a:t>
            </a:r>
          </a:p>
        </p:txBody>
      </p:sp>
    </p:spTree>
    <p:extLst>
      <p:ext uri="{BB962C8B-B14F-4D97-AF65-F5344CB8AC3E}">
        <p14:creationId xmlns:p14="http://schemas.microsoft.com/office/powerpoint/2010/main" xmlns="" val="240950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1205"/>
            <a:ext cx="10972800" cy="812818"/>
          </a:xfrm>
        </p:spPr>
        <p:txBody>
          <a:bodyPr/>
          <a:lstStyle/>
          <a:p>
            <a:r>
              <a:rPr lang="ru-RU" altLang="ru-RU" b="1" dirty="0">
                <a:cs typeface="Times New Roman" panose="02020603050405020304" pitchFamily="18" charset="0"/>
              </a:rPr>
              <a:t>От первой буквы до первой книги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9" r="6215"/>
          <a:stretch/>
        </p:blipFill>
        <p:spPr>
          <a:xfrm>
            <a:off x="900953" y="1594205"/>
            <a:ext cx="5688106" cy="387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56294" y="1264023"/>
            <a:ext cx="5338482" cy="47468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чтения расположен в порядке постепенного усложнения слоговой структуры слов. Это позволит сформировать у детей прочные навыки чтения. Регулярные занятия по Букварю способствуют развитию восприятия, внимания, памяти, мышления, воображения дошкольника, подготавливают ребёнка к успешному обучению в школе. Приказом № 699 Министерства образования и науки Российской Федерации учебные пособия издательства "ЭКЗАМЕН" допущены к использованию в общеобразовательных организациях.</a:t>
            </a:r>
          </a:p>
        </p:txBody>
      </p:sp>
    </p:spTree>
    <p:extLst>
      <p:ext uri="{BB962C8B-B14F-4D97-AF65-F5344CB8AC3E}">
        <p14:creationId xmlns:p14="http://schemas.microsoft.com/office/powerpoint/2010/main" xmlns="" val="4185869224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Общая\Хома\09 - ПРЕЗЕНТАЦИИ\2018.08.02 Начальная школа\377_11830_5obl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152" y="1374389"/>
            <a:ext cx="2865847" cy="3707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786FBA-D161-E524-3C5F-9DBAA7B3C540}"/>
              </a:ext>
            </a:extLst>
          </p:cNvPr>
          <p:cNvSpPr txBox="1"/>
          <p:nvPr/>
        </p:nvSpPr>
        <p:spPr>
          <a:xfrm>
            <a:off x="565366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7649B3C-A6F3-A87A-F4DC-ABF24082F8C9}"/>
              </a:ext>
            </a:extLst>
          </p:cNvPr>
          <p:cNvSpPr txBox="1"/>
          <p:nvPr/>
        </p:nvSpPr>
        <p:spPr>
          <a:xfrm>
            <a:off x="3251648" y="1449659"/>
            <a:ext cx="40300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Основа: развитие устной речи.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Букварь передаёт базовые общечеловеческие ценности и создаёт мотивацию к учению.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Разнообразная подача материала и познание через игру.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Пропедевтика школьных трудностей.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Развивающий аспект.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8B562BA8-0F9E-9696-E2A6-84614CF6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680225"/>
            <a:ext cx="7014118" cy="109560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Образ первой учебной книги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Объект 7">
            <a:extLst>
              <a:ext uri="{FF2B5EF4-FFF2-40B4-BE49-F238E27FC236}">
                <a16:creationId xmlns="" xmlns:a16="http://schemas.microsoft.com/office/drawing/2014/main" id="{14AEC733-F839-2628-F927-676C472B0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2750" y="2801553"/>
            <a:ext cx="4030098" cy="3924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7D90F7-BD6C-DFB8-C255-1A1F6C224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5131" y="140723"/>
            <a:ext cx="1757717" cy="257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58A4367-2B48-0B74-8FDC-12C9B15C6B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78" y="5281496"/>
            <a:ext cx="3056793" cy="93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DC0FE8B-AF68-C40D-A85B-E4D28DFE09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9155" y="1179661"/>
            <a:ext cx="3098741" cy="156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3188600"/>
      </p:ext>
    </p:extLst>
  </p:cSld>
  <p:clrMapOvr>
    <a:masterClrMapping/>
  </p:clrMapOvr>
  <p:transition spd="slow" advClick="0" advTm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835" y="671144"/>
            <a:ext cx="10972800" cy="1143000"/>
          </a:xfrm>
        </p:spPr>
        <p:txBody>
          <a:bodyPr/>
          <a:lstStyle/>
          <a:p>
            <a:pPr algn="ctr"/>
            <a:r>
              <a:rPr lang="ru-RU" b="1" dirty="0"/>
              <a:t>Развитие фонематического слуха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50432" y="2657105"/>
            <a:ext cx="1714881" cy="3124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55354" y="2692334"/>
            <a:ext cx="2051823" cy="11262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Гласные звуки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87261" y="4344085"/>
            <a:ext cx="1388007" cy="12412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ED73A87-99A7-4A8C-BB56-6119A24E3D04}"/>
              </a:ext>
            </a:extLst>
          </p:cNvPr>
          <p:cNvSpPr/>
          <p:nvPr/>
        </p:nvSpPr>
        <p:spPr>
          <a:xfrm>
            <a:off x="5575609" y="2649071"/>
            <a:ext cx="1578225" cy="151033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и строго, серьёзно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AB327F8-EBC1-4316-8CBD-9EA2842A02CC}"/>
              </a:ext>
            </a:extLst>
          </p:cNvPr>
          <p:cNvSpPr/>
          <p:nvPr/>
        </p:nvSpPr>
        <p:spPr>
          <a:xfrm>
            <a:off x="7772399" y="2657105"/>
            <a:ext cx="1628078" cy="14942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и ласково, с улыбкой.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FA9974B-3AF0-47D4-8A7F-1EA5278C6A26}"/>
              </a:ext>
            </a:extLst>
          </p:cNvPr>
          <p:cNvSpPr/>
          <p:nvPr/>
        </p:nvSpPr>
        <p:spPr>
          <a:xfrm>
            <a:off x="5575609" y="4496996"/>
            <a:ext cx="4650058" cy="13255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Согласные звуки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23D122-2AFE-4308-B8D9-867AA98988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241640" y="1603406"/>
            <a:ext cx="1590012" cy="274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9059196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69541" y="1142999"/>
            <a:ext cx="6387353" cy="45047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Данное пособие полностью соответствует ФГОС дошкольного образования. Тетрадь "Звуки и буквы" рекомендуется для работы с детьми 5-6 лет. Она направлена на развитие фонематического слуха дошкольника, развитие мелкой моторики рук и художественного вкуса ребёнка. Задача данной тетради - научить ребёнка ясно и чётко произносить слова, слышать и различать звуки русской речи, выделять слогообразующие гласные звуки, составлять простые звуковые схемы слов, давать характеристику отдельным звукам на основе практических действий, чётко и последовательно произносить звуки в словах, произносить слова по слогам, выделять ударный слог.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52B00C-84F0-064C-6AF7-7D461803E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Общая\Хома\09 - ПРЕЗЕНТАЦИИ\2019.07.04 Начальная школа\Звуки и Букв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8990" y="1003162"/>
            <a:ext cx="3367688" cy="46446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320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>
</file>

<file path=ppt/theme/theme1.xml><?xml version="1.0" encoding="utf-8"?>
<a:theme xmlns:a="http://schemas.openxmlformats.org/drawingml/2006/main" name="Тема1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8583</TotalTime>
  <Words>1490</Words>
  <Application>Microsoft Office PowerPoint</Application>
  <PresentationFormat>Произвольный</PresentationFormat>
  <Paragraphs>124</Paragraphs>
  <Slides>33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Тема1</vt:lpstr>
      <vt:lpstr>Подготовка к школе УМК</vt:lpstr>
      <vt:lpstr>Целевые ориентиры                                    дошкольного  образования</vt:lpstr>
      <vt:lpstr>Слайд 3</vt:lpstr>
      <vt:lpstr>  Основные направления подготовки    к обучению грамоте</vt:lpstr>
      <vt:lpstr>Слайд 5</vt:lpstr>
      <vt:lpstr>От первой буквы до первой книги</vt:lpstr>
      <vt:lpstr>Образ первой учебной книги </vt:lpstr>
      <vt:lpstr>Развитие фонематического слуха</vt:lpstr>
      <vt:lpstr>Слайд 9</vt:lpstr>
      <vt:lpstr>Слайд 10</vt:lpstr>
      <vt:lpstr>Слайд 11</vt:lpstr>
      <vt:lpstr>Графомоторные навыки – шаги к письму</vt:lpstr>
      <vt:lpstr>       Какими бывают прописи?</vt:lpstr>
      <vt:lpstr>«Я учусь печатать буквы»</vt:lpstr>
      <vt:lpstr>Слайд 15</vt:lpstr>
      <vt:lpstr>Слайд 16</vt:lpstr>
      <vt:lpstr>«Пиши – не спеши!»</vt:lpstr>
      <vt:lpstr>Слайд 18</vt:lpstr>
      <vt:lpstr>Слайд 19</vt:lpstr>
      <vt:lpstr>Готовность к школе –  уровень психологического, физического развития и функционального состояния здоровья ребенка, при котором все нагрузки и требования школьного обучения не приведут к нарушению психического и физического здоровья, нарушению социально-психологической адаптации и снижению эффективности обучения. </vt:lpstr>
      <vt:lpstr>Слайд 21</vt:lpstr>
      <vt:lpstr>Слайд 22</vt:lpstr>
      <vt:lpstr>Слайд 23</vt:lpstr>
      <vt:lpstr>Понятийное мышление – основа  для обучения в школе</vt:lpstr>
      <vt:lpstr>Преемственность дошкольного и школьного образования</vt:lpstr>
      <vt:lpstr>3 этапа формирования навыка письма</vt:lpstr>
      <vt:lpstr>Слайд 27</vt:lpstr>
      <vt:lpstr>Письмо – речевое действие</vt:lpstr>
      <vt:lpstr>Преемственность дошкольного и школьного образования</vt:lpstr>
      <vt:lpstr>Слайд 30</vt:lpstr>
      <vt:lpstr>Слайд 31</vt:lpstr>
      <vt:lpstr>Преемственность дошкольного и школьного образования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школе</dc:title>
  <dc:creator>admin</dc:creator>
  <cp:lastModifiedBy>IlnazKS</cp:lastModifiedBy>
  <cp:revision>83</cp:revision>
  <dcterms:created xsi:type="dcterms:W3CDTF">2022-08-11T12:31:43Z</dcterms:created>
  <dcterms:modified xsi:type="dcterms:W3CDTF">2024-02-02T12:09:47Z</dcterms:modified>
</cp:coreProperties>
</file>